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sldIdLst>
    <p:sldId id="256" r:id="rId2"/>
    <p:sldId id="259" r:id="rId3"/>
    <p:sldId id="257" r:id="rId4"/>
    <p:sldId id="258" r:id="rId5"/>
    <p:sldId id="261" r:id="rId6"/>
    <p:sldId id="263" r:id="rId7"/>
    <p:sldId id="264"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Quentin MICHEL" initials="Qt M" lastIdx="3" clrIdx="0">
    <p:extLst>
      <p:ext uri="{19B8F6BF-5375-455C-9EA6-DF929625EA0E}">
        <p15:presenceInfo xmlns:p15="http://schemas.microsoft.com/office/powerpoint/2012/main" userId="Quentin MICH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1728"/>
  </p:normalViewPr>
  <p:slideViewPr>
    <p:cSldViewPr snapToGrid="0" snapToObjects="1">
      <p:cViewPr varScale="1">
        <p:scale>
          <a:sx n="91" d="100"/>
          <a:sy n="91" d="100"/>
        </p:scale>
        <p:origin x="168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39F19-CCC6-8A46-B349-DDDA82F2D422}" type="datetimeFigureOut">
              <a:rPr lang="en-US" smtClean="0"/>
              <a:t>4/30/22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3CA186-D3DB-8548-A7AC-22F56A09B258}" type="slidenum">
              <a:rPr lang="en-US" smtClean="0"/>
              <a:t>‹#›</a:t>
            </a:fld>
            <a:endParaRPr lang="en-US" dirty="0"/>
          </a:p>
        </p:txBody>
      </p:sp>
    </p:spTree>
    <p:extLst>
      <p:ext uri="{BB962C8B-B14F-4D97-AF65-F5344CB8AC3E}">
        <p14:creationId xmlns:p14="http://schemas.microsoft.com/office/powerpoint/2010/main" val="626623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3CA186-D3DB-8548-A7AC-22F56A09B258}" type="slidenum">
              <a:rPr lang="en-US" smtClean="0"/>
              <a:t>5</a:t>
            </a:fld>
            <a:endParaRPr lang="en-US" dirty="0"/>
          </a:p>
        </p:txBody>
      </p:sp>
    </p:spTree>
    <p:extLst>
      <p:ext uri="{BB962C8B-B14F-4D97-AF65-F5344CB8AC3E}">
        <p14:creationId xmlns:p14="http://schemas.microsoft.com/office/powerpoint/2010/main" val="289480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ADE3-210D-6165-5960-22F70B594C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03AA1F-2712-ECA4-3015-F9588F9550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29E84F-58A0-5156-D397-F8AF17621C37}"/>
              </a:ext>
            </a:extLst>
          </p:cNvPr>
          <p:cNvSpPr>
            <a:spLocks noGrp="1"/>
          </p:cNvSpPr>
          <p:nvPr>
            <p:ph type="dt" sz="half" idx="10"/>
          </p:nvPr>
        </p:nvSpPr>
        <p:spPr/>
        <p:txBody>
          <a:bodyPr/>
          <a:lstStyle/>
          <a:p>
            <a:fld id="{40D35289-2F44-3048-B5F7-0BA448BC15F5}" type="datetime1">
              <a:rPr lang="en-US" smtClean="0"/>
              <a:t>4/30/22</a:t>
            </a:fld>
            <a:endParaRPr lang="en-US" dirty="0"/>
          </a:p>
        </p:txBody>
      </p:sp>
      <p:sp>
        <p:nvSpPr>
          <p:cNvPr id="5" name="Footer Placeholder 4">
            <a:extLst>
              <a:ext uri="{FF2B5EF4-FFF2-40B4-BE49-F238E27FC236}">
                <a16:creationId xmlns:a16="http://schemas.microsoft.com/office/drawing/2014/main" id="{F0041457-168D-77B2-AC3D-D6B47AAFB6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1A8C61-90FC-F6AE-6408-3F08A604FDB1}"/>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738519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5C7B-2953-DB6E-B0C0-1CEE8A95A1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329B45-F270-A828-235B-15E6C485B9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04C36-2AAE-4CC3-346A-BA76C457E0FA}"/>
              </a:ext>
            </a:extLst>
          </p:cNvPr>
          <p:cNvSpPr>
            <a:spLocks noGrp="1"/>
          </p:cNvSpPr>
          <p:nvPr>
            <p:ph type="dt" sz="half" idx="10"/>
          </p:nvPr>
        </p:nvSpPr>
        <p:spPr/>
        <p:txBody>
          <a:bodyPr/>
          <a:lstStyle/>
          <a:p>
            <a:fld id="{99BA3095-3B71-4C4C-AC20-4EF66935079D}" type="datetime1">
              <a:rPr lang="en-US" smtClean="0"/>
              <a:t>4/30/22</a:t>
            </a:fld>
            <a:endParaRPr lang="en-US" dirty="0"/>
          </a:p>
        </p:txBody>
      </p:sp>
      <p:sp>
        <p:nvSpPr>
          <p:cNvPr id="5" name="Footer Placeholder 4">
            <a:extLst>
              <a:ext uri="{FF2B5EF4-FFF2-40B4-BE49-F238E27FC236}">
                <a16:creationId xmlns:a16="http://schemas.microsoft.com/office/drawing/2014/main" id="{FDDF6373-2977-D260-40F1-D7E224B296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8AE9524-9D10-32E1-A173-9A131D16D093}"/>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3621903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4D975D-D20C-119A-C6EB-ABBFD75782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A0B1F0-BDAE-6D94-06C8-5855ECEEAC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5BE7F0-503B-9E96-E541-643DE0209BA8}"/>
              </a:ext>
            </a:extLst>
          </p:cNvPr>
          <p:cNvSpPr>
            <a:spLocks noGrp="1"/>
          </p:cNvSpPr>
          <p:nvPr>
            <p:ph type="dt" sz="half" idx="10"/>
          </p:nvPr>
        </p:nvSpPr>
        <p:spPr/>
        <p:txBody>
          <a:bodyPr/>
          <a:lstStyle/>
          <a:p>
            <a:fld id="{841190A7-E1BD-7444-8BFF-C21D2BD9A816}" type="datetime1">
              <a:rPr lang="en-US" smtClean="0"/>
              <a:t>4/30/22</a:t>
            </a:fld>
            <a:endParaRPr lang="en-US" dirty="0"/>
          </a:p>
        </p:txBody>
      </p:sp>
      <p:sp>
        <p:nvSpPr>
          <p:cNvPr id="5" name="Footer Placeholder 4">
            <a:extLst>
              <a:ext uri="{FF2B5EF4-FFF2-40B4-BE49-F238E27FC236}">
                <a16:creationId xmlns:a16="http://schemas.microsoft.com/office/drawing/2014/main" id="{BFEDAD66-F8ED-01CA-0A6A-252052ABAA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6CE5BA-FA5E-28EB-F981-F5606C0940D1}"/>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410029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D4BD-44DB-59B9-0490-9F25D93ABA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42FC40-A524-EB42-A83A-7DF8485C12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5BB8AD-A1DF-C1EF-19CB-69C12429ADAB}"/>
              </a:ext>
            </a:extLst>
          </p:cNvPr>
          <p:cNvSpPr>
            <a:spLocks noGrp="1"/>
          </p:cNvSpPr>
          <p:nvPr>
            <p:ph type="dt" sz="half" idx="10"/>
          </p:nvPr>
        </p:nvSpPr>
        <p:spPr/>
        <p:txBody>
          <a:bodyPr/>
          <a:lstStyle/>
          <a:p>
            <a:fld id="{141113E3-55EF-4343-9173-8900D7D48C7A}" type="datetime1">
              <a:rPr lang="en-US" smtClean="0"/>
              <a:t>4/30/22</a:t>
            </a:fld>
            <a:endParaRPr lang="en-US" dirty="0"/>
          </a:p>
        </p:txBody>
      </p:sp>
      <p:sp>
        <p:nvSpPr>
          <p:cNvPr id="5" name="Footer Placeholder 4">
            <a:extLst>
              <a:ext uri="{FF2B5EF4-FFF2-40B4-BE49-F238E27FC236}">
                <a16:creationId xmlns:a16="http://schemas.microsoft.com/office/drawing/2014/main" id="{166CEA60-F3A1-B5CA-25BC-16F4E5CBF3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9BC589-54D2-BFBB-FBFA-853BFECAF307}"/>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51539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0C70F-CA9B-3D0E-7830-EBFDFEDC1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2FA43B-CEB3-4E50-DF3B-3316639356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3E364-E2C5-23F6-0047-D526AFDA8DBC}"/>
              </a:ext>
            </a:extLst>
          </p:cNvPr>
          <p:cNvSpPr>
            <a:spLocks noGrp="1"/>
          </p:cNvSpPr>
          <p:nvPr>
            <p:ph type="dt" sz="half" idx="10"/>
          </p:nvPr>
        </p:nvSpPr>
        <p:spPr/>
        <p:txBody>
          <a:bodyPr/>
          <a:lstStyle/>
          <a:p>
            <a:fld id="{48E332EA-F376-1A4A-8903-938971062761}" type="datetime1">
              <a:rPr lang="en-US" smtClean="0"/>
              <a:t>4/30/22</a:t>
            </a:fld>
            <a:endParaRPr lang="en-US" dirty="0"/>
          </a:p>
        </p:txBody>
      </p:sp>
      <p:sp>
        <p:nvSpPr>
          <p:cNvPr id="5" name="Footer Placeholder 4">
            <a:extLst>
              <a:ext uri="{FF2B5EF4-FFF2-40B4-BE49-F238E27FC236}">
                <a16:creationId xmlns:a16="http://schemas.microsoft.com/office/drawing/2014/main" id="{B99B7667-5AFE-783F-2AA8-0A276D5690A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18F58D-9E03-B7C0-BC43-7323BBC918CD}"/>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128928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CE24-6EE4-CFF7-B730-AA4C33DF3B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329E56-154F-27CB-8617-BC5BF46E98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B53AB5-AE5E-962A-8927-24D6EEA4B7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EF5E0C-7480-768A-E8C4-20E1DABDEBEE}"/>
              </a:ext>
            </a:extLst>
          </p:cNvPr>
          <p:cNvSpPr>
            <a:spLocks noGrp="1"/>
          </p:cNvSpPr>
          <p:nvPr>
            <p:ph type="dt" sz="half" idx="10"/>
          </p:nvPr>
        </p:nvSpPr>
        <p:spPr/>
        <p:txBody>
          <a:bodyPr/>
          <a:lstStyle/>
          <a:p>
            <a:fld id="{97F589B0-31B9-194E-A3E5-1C189DFA6D9E}" type="datetime1">
              <a:rPr lang="en-US" smtClean="0"/>
              <a:t>4/30/22</a:t>
            </a:fld>
            <a:endParaRPr lang="en-US" dirty="0"/>
          </a:p>
        </p:txBody>
      </p:sp>
      <p:sp>
        <p:nvSpPr>
          <p:cNvPr id="6" name="Footer Placeholder 5">
            <a:extLst>
              <a:ext uri="{FF2B5EF4-FFF2-40B4-BE49-F238E27FC236}">
                <a16:creationId xmlns:a16="http://schemas.microsoft.com/office/drawing/2014/main" id="{8D9C9B24-7572-33FC-0212-4961361108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8FD061-89B7-0991-7E0F-D52BE67BB93B}"/>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156219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1CA3A-7F56-7828-DDCD-714496BFA6D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CC7F5-24BA-4EA1-CB42-A33E447012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88171E-4925-0848-E099-68B1352D3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05C0BA-E7D0-F159-AC0A-2AFA113CA2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07D8C3-DFA5-F2AF-F2F2-27326B6AF6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1D3F36-3FA8-5E65-7772-6B5F2B2391F5}"/>
              </a:ext>
            </a:extLst>
          </p:cNvPr>
          <p:cNvSpPr>
            <a:spLocks noGrp="1"/>
          </p:cNvSpPr>
          <p:nvPr>
            <p:ph type="dt" sz="half" idx="10"/>
          </p:nvPr>
        </p:nvSpPr>
        <p:spPr/>
        <p:txBody>
          <a:bodyPr/>
          <a:lstStyle/>
          <a:p>
            <a:fld id="{3E041D71-7CB7-E849-9FDE-839FC5B06C32}" type="datetime1">
              <a:rPr lang="en-US" smtClean="0"/>
              <a:t>4/30/22</a:t>
            </a:fld>
            <a:endParaRPr lang="en-US" dirty="0"/>
          </a:p>
        </p:txBody>
      </p:sp>
      <p:sp>
        <p:nvSpPr>
          <p:cNvPr id="8" name="Footer Placeholder 7">
            <a:extLst>
              <a:ext uri="{FF2B5EF4-FFF2-40B4-BE49-F238E27FC236}">
                <a16:creationId xmlns:a16="http://schemas.microsoft.com/office/drawing/2014/main" id="{1C5D768A-A756-C67D-3725-21B2AB5369A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7FD63B6-87C4-1ABB-224C-B5A2D40284C5}"/>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56961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71AB6-E95D-AACC-09AB-D0444DA669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55D576-9739-99A4-441D-8A759CB67791}"/>
              </a:ext>
            </a:extLst>
          </p:cNvPr>
          <p:cNvSpPr>
            <a:spLocks noGrp="1"/>
          </p:cNvSpPr>
          <p:nvPr>
            <p:ph type="dt" sz="half" idx="10"/>
          </p:nvPr>
        </p:nvSpPr>
        <p:spPr/>
        <p:txBody>
          <a:bodyPr/>
          <a:lstStyle/>
          <a:p>
            <a:fld id="{76E432FC-D851-D343-AF90-D57A62629CA5}" type="datetime1">
              <a:rPr lang="en-US" smtClean="0"/>
              <a:t>4/30/22</a:t>
            </a:fld>
            <a:endParaRPr lang="en-US" dirty="0"/>
          </a:p>
        </p:txBody>
      </p:sp>
      <p:sp>
        <p:nvSpPr>
          <p:cNvPr id="4" name="Footer Placeholder 3">
            <a:extLst>
              <a:ext uri="{FF2B5EF4-FFF2-40B4-BE49-F238E27FC236}">
                <a16:creationId xmlns:a16="http://schemas.microsoft.com/office/drawing/2014/main" id="{527C5198-F3A5-A48B-F4B2-E0E8414B4FA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48173A-ADD0-C748-1F64-74392A21BAAF}"/>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1824006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AF215B-A8BA-06CB-8DD6-62BE772EBBED}"/>
              </a:ext>
            </a:extLst>
          </p:cNvPr>
          <p:cNvSpPr>
            <a:spLocks noGrp="1"/>
          </p:cNvSpPr>
          <p:nvPr>
            <p:ph type="dt" sz="half" idx="10"/>
          </p:nvPr>
        </p:nvSpPr>
        <p:spPr/>
        <p:txBody>
          <a:bodyPr/>
          <a:lstStyle/>
          <a:p>
            <a:fld id="{B924465B-ED9A-BC43-889F-55CD078CD824}" type="datetime1">
              <a:rPr lang="en-US" smtClean="0"/>
              <a:t>4/30/22</a:t>
            </a:fld>
            <a:endParaRPr lang="en-US" dirty="0"/>
          </a:p>
        </p:txBody>
      </p:sp>
      <p:sp>
        <p:nvSpPr>
          <p:cNvPr id="3" name="Footer Placeholder 2">
            <a:extLst>
              <a:ext uri="{FF2B5EF4-FFF2-40B4-BE49-F238E27FC236}">
                <a16:creationId xmlns:a16="http://schemas.microsoft.com/office/drawing/2014/main" id="{EF096232-4B94-06F1-EBA5-9420D99581F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FB79E48-363B-986E-7B40-FAA263ABDF01}"/>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154500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99924-86FC-096C-E25E-40BF3CA21B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8EE64-CB70-F048-4499-9A2A57F046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FA438-3F89-CE63-055F-69CF8E7DF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7AE236-5132-538D-EBA6-5F769941A6E3}"/>
              </a:ext>
            </a:extLst>
          </p:cNvPr>
          <p:cNvSpPr>
            <a:spLocks noGrp="1"/>
          </p:cNvSpPr>
          <p:nvPr>
            <p:ph type="dt" sz="half" idx="10"/>
          </p:nvPr>
        </p:nvSpPr>
        <p:spPr/>
        <p:txBody>
          <a:bodyPr/>
          <a:lstStyle/>
          <a:p>
            <a:fld id="{0BB6EEE5-8C02-734A-BC7E-42E6252F61F6}" type="datetime1">
              <a:rPr lang="en-US" smtClean="0"/>
              <a:t>4/30/22</a:t>
            </a:fld>
            <a:endParaRPr lang="en-US" dirty="0"/>
          </a:p>
        </p:txBody>
      </p:sp>
      <p:sp>
        <p:nvSpPr>
          <p:cNvPr id="6" name="Footer Placeholder 5">
            <a:extLst>
              <a:ext uri="{FF2B5EF4-FFF2-40B4-BE49-F238E27FC236}">
                <a16:creationId xmlns:a16="http://schemas.microsoft.com/office/drawing/2014/main" id="{E8C76816-D548-D15D-CC86-0F0F5B4108B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0DDB31-1E26-5567-895F-0DC1E9592FC1}"/>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321292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110A-9E89-24C2-8B32-5C299A0144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D1F818-58F6-7E8F-DA51-FE2B467EA3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26AF77C-BF1F-6BD1-7BEE-98948FB24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189ACE-C170-6593-00A1-59005D61EAA0}"/>
              </a:ext>
            </a:extLst>
          </p:cNvPr>
          <p:cNvSpPr>
            <a:spLocks noGrp="1"/>
          </p:cNvSpPr>
          <p:nvPr>
            <p:ph type="dt" sz="half" idx="10"/>
          </p:nvPr>
        </p:nvSpPr>
        <p:spPr/>
        <p:txBody>
          <a:bodyPr/>
          <a:lstStyle/>
          <a:p>
            <a:fld id="{39C732A5-E1B0-9D47-A900-86CE58226990}" type="datetime1">
              <a:rPr lang="en-US" smtClean="0"/>
              <a:t>4/30/22</a:t>
            </a:fld>
            <a:endParaRPr lang="en-US" dirty="0"/>
          </a:p>
        </p:txBody>
      </p:sp>
      <p:sp>
        <p:nvSpPr>
          <p:cNvPr id="6" name="Footer Placeholder 5">
            <a:extLst>
              <a:ext uri="{FF2B5EF4-FFF2-40B4-BE49-F238E27FC236}">
                <a16:creationId xmlns:a16="http://schemas.microsoft.com/office/drawing/2014/main" id="{73FD3A6D-4856-BA7C-260F-F578E67441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334DB86-A286-FBCF-2286-763164885BE0}"/>
              </a:ext>
            </a:extLst>
          </p:cNvPr>
          <p:cNvSpPr>
            <a:spLocks noGrp="1"/>
          </p:cNvSpPr>
          <p:nvPr>
            <p:ph type="sldNum" sz="quarter" idx="12"/>
          </p:nvPr>
        </p:nvSpPr>
        <p:spPr/>
        <p:txBody>
          <a:bodyPr/>
          <a:lstStyle/>
          <a:p>
            <a:fld id="{8AF71FA6-9D7B-524B-8FE5-305AF2AC3B66}" type="slidenum">
              <a:rPr lang="en-US" smtClean="0"/>
              <a:t>‹#›</a:t>
            </a:fld>
            <a:endParaRPr lang="en-US" dirty="0"/>
          </a:p>
        </p:txBody>
      </p:sp>
    </p:spTree>
    <p:extLst>
      <p:ext uri="{BB962C8B-B14F-4D97-AF65-F5344CB8AC3E}">
        <p14:creationId xmlns:p14="http://schemas.microsoft.com/office/powerpoint/2010/main" val="414344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57357-C7DA-597F-6046-FE75179110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A81E07A-5073-C75D-81B8-382CA9D6E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4CCD5-F3F7-23C8-B311-B4CF89388E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385FD-9A0F-3C4A-B76B-17B591ABEA3F}" type="datetime1">
              <a:rPr lang="en-US" smtClean="0"/>
              <a:t>4/30/22</a:t>
            </a:fld>
            <a:endParaRPr lang="en-US" dirty="0"/>
          </a:p>
        </p:txBody>
      </p:sp>
      <p:sp>
        <p:nvSpPr>
          <p:cNvPr id="5" name="Footer Placeholder 4">
            <a:extLst>
              <a:ext uri="{FF2B5EF4-FFF2-40B4-BE49-F238E27FC236}">
                <a16:creationId xmlns:a16="http://schemas.microsoft.com/office/drawing/2014/main" id="{7CCACC74-C2AB-C0D4-A52F-162341A87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A2C9B6-79FD-87FD-875A-464DB6375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71FA6-9D7B-524B-8FE5-305AF2AC3B66}" type="slidenum">
              <a:rPr lang="en-US" smtClean="0"/>
              <a:t>‹#›</a:t>
            </a:fld>
            <a:endParaRPr lang="en-US" dirty="0"/>
          </a:p>
        </p:txBody>
      </p:sp>
    </p:spTree>
    <p:extLst>
      <p:ext uri="{BB962C8B-B14F-4D97-AF65-F5344CB8AC3E}">
        <p14:creationId xmlns:p14="http://schemas.microsoft.com/office/powerpoint/2010/main" val="372560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nternational_sanctions#Diplomatic_sanctions" TargetMode="External"/><Relationship Id="rId2" Type="http://schemas.openxmlformats.org/officeDocument/2006/relationships/hyperlink" Target="https://en.wikipedia.org/wiki/Economic_sanctions" TargetMode="External"/><Relationship Id="rId1" Type="http://schemas.openxmlformats.org/officeDocument/2006/relationships/slideLayout" Target="../slideLayouts/slideLayout2.xml"/><Relationship Id="rId6" Type="http://schemas.openxmlformats.org/officeDocument/2006/relationships/hyperlink" Target="https://en.wikipedia.org/wiki/International_sanctions#Sanctions_on_the_environment" TargetMode="External"/><Relationship Id="rId5" Type="http://schemas.openxmlformats.org/officeDocument/2006/relationships/hyperlink" Target="https://en.wikipedia.org/wiki/International_sanctions#Sport_sanctions" TargetMode="External"/><Relationship Id="rId4" Type="http://schemas.openxmlformats.org/officeDocument/2006/relationships/hyperlink" Target="https://en.wikipedia.org/wiki/International_sanctions#Military_sancti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iie.com/blogs/realtime-economic-issues-watch/russias-war-ukraine-sanctions-timeline" TargetMode="External"/><Relationship Id="rId2" Type="http://schemas.openxmlformats.org/officeDocument/2006/relationships/hyperlink" Target="https://graphics.reuters.com/UKRAINE-CRISIS/SANCTIONS/byvrjenzmv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7025E-11AC-D094-4A25-EE819AFDB972}"/>
              </a:ext>
            </a:extLst>
          </p:cNvPr>
          <p:cNvSpPr>
            <a:spLocks noGrp="1"/>
          </p:cNvSpPr>
          <p:nvPr>
            <p:ph type="ctrTitle"/>
          </p:nvPr>
        </p:nvSpPr>
        <p:spPr>
          <a:xfrm>
            <a:off x="7464612" y="959244"/>
            <a:ext cx="4087306" cy="2889114"/>
          </a:xfrm>
        </p:spPr>
        <p:txBody>
          <a:bodyPr anchor="b">
            <a:normAutofit/>
          </a:bodyPr>
          <a:lstStyle/>
          <a:p>
            <a:pPr algn="l"/>
            <a:r>
              <a:rPr lang="en-US" sz="3800" b="1" dirty="0"/>
              <a:t>Russia Sanctions:</a:t>
            </a:r>
            <a:br>
              <a:rPr lang="en-US" sz="3800" b="1" dirty="0"/>
            </a:br>
            <a:r>
              <a:rPr lang="en-US" sz="3800" b="1" dirty="0"/>
              <a:t>Tool of Persuasion or Something More?</a:t>
            </a:r>
          </a:p>
        </p:txBody>
      </p:sp>
      <p:sp>
        <p:nvSpPr>
          <p:cNvPr id="3" name="Subtitle 2">
            <a:extLst>
              <a:ext uri="{FF2B5EF4-FFF2-40B4-BE49-F238E27FC236}">
                <a16:creationId xmlns:a16="http://schemas.microsoft.com/office/drawing/2014/main" id="{CFBDBAA5-3F3D-AB76-310C-66206E047294}"/>
              </a:ext>
            </a:extLst>
          </p:cNvPr>
          <p:cNvSpPr>
            <a:spLocks noGrp="1"/>
          </p:cNvSpPr>
          <p:nvPr>
            <p:ph type="subTitle" idx="1"/>
          </p:nvPr>
        </p:nvSpPr>
        <p:spPr>
          <a:xfrm>
            <a:off x="7464612" y="4750893"/>
            <a:ext cx="4087305" cy="1147863"/>
          </a:xfrm>
        </p:spPr>
        <p:txBody>
          <a:bodyPr anchor="t">
            <a:normAutofit/>
          </a:bodyPr>
          <a:lstStyle/>
          <a:p>
            <a:pPr algn="l"/>
            <a:r>
              <a:rPr lang="en-US" sz="2000" dirty="0"/>
              <a:t>Anne Harrington</a:t>
            </a:r>
          </a:p>
          <a:p>
            <a:pPr algn="l"/>
            <a:r>
              <a:rPr lang="en-US" sz="2000" dirty="0"/>
              <a:t>May 3, 2022</a:t>
            </a:r>
          </a:p>
          <a:p>
            <a:pPr algn="l"/>
            <a:endParaRPr lang="en-US" sz="2000" dirty="0"/>
          </a:p>
        </p:txBody>
      </p:sp>
      <p:sp>
        <p:nvSpPr>
          <p:cNvPr id="71" name="Freeform: Shape 70">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026" name="Picture 2">
            <a:extLst>
              <a:ext uri="{FF2B5EF4-FFF2-40B4-BE49-F238E27FC236}">
                <a16:creationId xmlns:a16="http://schemas.microsoft.com/office/drawing/2014/main" id="{EFF70A79-7A8E-DD62-F939-A74C23C872E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827" r="8283" b="-1"/>
          <a:stretch/>
        </p:blipFill>
        <p:spPr bwMode="auto">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039007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F729-EAE5-3A43-149D-EB478EF824FB}"/>
              </a:ext>
            </a:extLst>
          </p:cNvPr>
          <p:cNvSpPr>
            <a:spLocks noGrp="1"/>
          </p:cNvSpPr>
          <p:nvPr>
            <p:ph type="title"/>
          </p:nvPr>
        </p:nvSpPr>
        <p:spPr/>
        <p:txBody>
          <a:bodyPr/>
          <a:lstStyle/>
          <a:p>
            <a:r>
              <a:rPr lang="en-US" dirty="0"/>
              <a:t>Why do we use sanctions?</a:t>
            </a:r>
          </a:p>
        </p:txBody>
      </p:sp>
      <p:sp>
        <p:nvSpPr>
          <p:cNvPr id="3" name="Content Placeholder 2">
            <a:extLst>
              <a:ext uri="{FF2B5EF4-FFF2-40B4-BE49-F238E27FC236}">
                <a16:creationId xmlns:a16="http://schemas.microsoft.com/office/drawing/2014/main" id="{AC79F255-E5AB-5980-CCEE-5CC91D231ACF}"/>
              </a:ext>
            </a:extLst>
          </p:cNvPr>
          <p:cNvSpPr>
            <a:spLocks noGrp="1"/>
          </p:cNvSpPr>
          <p:nvPr>
            <p:ph idx="1"/>
          </p:nvPr>
        </p:nvSpPr>
        <p:spPr/>
        <p:txBody>
          <a:bodyPr>
            <a:normAutofit fontScale="92500" lnSpcReduction="20000"/>
          </a:bodyPr>
          <a:lstStyle/>
          <a:p>
            <a:r>
              <a:rPr lang="en-US" dirty="0"/>
              <a:t>Resolve conflicts</a:t>
            </a:r>
          </a:p>
          <a:p>
            <a:pPr lvl="1"/>
            <a:r>
              <a:rPr lang="en-US" dirty="0"/>
              <a:t>Internal conflict</a:t>
            </a:r>
          </a:p>
          <a:p>
            <a:pPr lvl="2"/>
            <a:r>
              <a:rPr lang="en-US" dirty="0"/>
              <a:t>Mali, Central African Republic</a:t>
            </a:r>
          </a:p>
          <a:p>
            <a:pPr lvl="1"/>
            <a:r>
              <a:rPr lang="en-US" dirty="0"/>
              <a:t>External conflict</a:t>
            </a:r>
          </a:p>
          <a:p>
            <a:pPr lvl="2"/>
            <a:r>
              <a:rPr lang="en-US" dirty="0"/>
              <a:t>Russian invasion of Ukraine (2014 &amp; 2022)</a:t>
            </a:r>
          </a:p>
          <a:p>
            <a:r>
              <a:rPr lang="en-US" dirty="0"/>
              <a:t>Influence behavior that is not consistent with global norms</a:t>
            </a:r>
          </a:p>
          <a:p>
            <a:pPr lvl="1"/>
            <a:r>
              <a:rPr lang="en-US" dirty="0"/>
              <a:t>Apartheid policy in South Africa</a:t>
            </a:r>
          </a:p>
          <a:p>
            <a:r>
              <a:rPr lang="en-US" dirty="0"/>
              <a:t>Discourage support for terrorism and human rights abuses</a:t>
            </a:r>
          </a:p>
          <a:p>
            <a:pPr lvl="1"/>
            <a:r>
              <a:rPr lang="en-US" dirty="0"/>
              <a:t>Iran</a:t>
            </a:r>
          </a:p>
          <a:p>
            <a:r>
              <a:rPr lang="en-US" dirty="0"/>
              <a:t>Prevent nuclear weapon proliferation</a:t>
            </a:r>
          </a:p>
          <a:p>
            <a:pPr lvl="1"/>
            <a:r>
              <a:rPr lang="en-US" dirty="0"/>
              <a:t>DPRK</a:t>
            </a:r>
          </a:p>
          <a:p>
            <a:r>
              <a:rPr lang="en-US" dirty="0"/>
              <a:t>Violation of international norms</a:t>
            </a:r>
          </a:p>
        </p:txBody>
      </p:sp>
      <p:sp>
        <p:nvSpPr>
          <p:cNvPr id="4" name="Slide Number Placeholder 3">
            <a:extLst>
              <a:ext uri="{FF2B5EF4-FFF2-40B4-BE49-F238E27FC236}">
                <a16:creationId xmlns:a16="http://schemas.microsoft.com/office/drawing/2014/main" id="{882E061E-5172-F288-8A24-CE5EAAC09EE0}"/>
              </a:ext>
            </a:extLst>
          </p:cNvPr>
          <p:cNvSpPr>
            <a:spLocks noGrp="1"/>
          </p:cNvSpPr>
          <p:nvPr>
            <p:ph type="sldNum" sz="quarter" idx="12"/>
          </p:nvPr>
        </p:nvSpPr>
        <p:spPr/>
        <p:txBody>
          <a:bodyPr/>
          <a:lstStyle/>
          <a:p>
            <a:fld id="{8AF71FA6-9D7B-524B-8FE5-305AF2AC3B66}" type="slidenum">
              <a:rPr lang="en-US" smtClean="0"/>
              <a:t>2</a:t>
            </a:fld>
            <a:endParaRPr lang="en-US" dirty="0"/>
          </a:p>
        </p:txBody>
      </p:sp>
    </p:spTree>
    <p:extLst>
      <p:ext uri="{BB962C8B-B14F-4D97-AF65-F5344CB8AC3E}">
        <p14:creationId xmlns:p14="http://schemas.microsoft.com/office/powerpoint/2010/main" val="414421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6002-3D88-3DD3-561E-203CF4E41455}"/>
              </a:ext>
            </a:extLst>
          </p:cNvPr>
          <p:cNvSpPr>
            <a:spLocks noGrp="1"/>
          </p:cNvSpPr>
          <p:nvPr>
            <p:ph type="title"/>
          </p:nvPr>
        </p:nvSpPr>
        <p:spPr>
          <a:xfrm>
            <a:off x="838200" y="365126"/>
            <a:ext cx="10515600" cy="1154186"/>
          </a:xfrm>
        </p:spPr>
        <p:txBody>
          <a:bodyPr/>
          <a:lstStyle/>
          <a:p>
            <a:r>
              <a:rPr lang="en-US" dirty="0"/>
              <a:t>What kind of sanctions are there?</a:t>
            </a:r>
          </a:p>
        </p:txBody>
      </p:sp>
      <p:sp>
        <p:nvSpPr>
          <p:cNvPr id="3" name="Content Placeholder 2">
            <a:extLst>
              <a:ext uri="{FF2B5EF4-FFF2-40B4-BE49-F238E27FC236}">
                <a16:creationId xmlns:a16="http://schemas.microsoft.com/office/drawing/2014/main" id="{495B5961-926F-A2E2-3BEA-24AA8F31DC17}"/>
              </a:ext>
            </a:extLst>
          </p:cNvPr>
          <p:cNvSpPr>
            <a:spLocks noGrp="1"/>
          </p:cNvSpPr>
          <p:nvPr>
            <p:ph idx="1"/>
          </p:nvPr>
        </p:nvSpPr>
        <p:spPr>
          <a:xfrm>
            <a:off x="838200" y="1336430"/>
            <a:ext cx="10515600" cy="5156443"/>
          </a:xfrm>
        </p:spPr>
        <p:txBody>
          <a:bodyPr>
            <a:normAutofit fontScale="77500" lnSpcReduction="20000"/>
          </a:bodyPr>
          <a:lstStyle/>
          <a:p>
            <a:r>
              <a:rPr lang="en-US" b="1" dirty="0">
                <a:hlinkClick r:id="rId2" tooltip="Economic sanctions"/>
              </a:rPr>
              <a:t>Economic sanctions</a:t>
            </a:r>
            <a:r>
              <a:rPr lang="en-US" dirty="0"/>
              <a:t> – commercial and financial penalties that restrict normal trade and financial relations, such as:</a:t>
            </a:r>
          </a:p>
          <a:p>
            <a:pPr lvl="1"/>
            <a:r>
              <a:rPr lang="en-US" dirty="0"/>
              <a:t>Import duties on goods from the sanctioned country/restricting export of particular goods to the country</a:t>
            </a:r>
          </a:p>
          <a:p>
            <a:pPr lvl="1"/>
            <a:r>
              <a:rPr lang="en-US" dirty="0"/>
              <a:t>Blocking financial transactions or seizing assets (bank accounts, property)</a:t>
            </a:r>
          </a:p>
          <a:p>
            <a:pPr lvl="1"/>
            <a:r>
              <a:rPr lang="en-US" dirty="0"/>
              <a:t>Blocking the sanctioned country’s ports</a:t>
            </a:r>
          </a:p>
          <a:p>
            <a:pPr lvl="1"/>
            <a:r>
              <a:rPr lang="en-US" dirty="0"/>
              <a:t>Ban on trade (can be limited to certain sectors such as armaments), or with certain exceptions (such as food and medicine)</a:t>
            </a:r>
          </a:p>
          <a:p>
            <a:pPr lvl="1"/>
            <a:r>
              <a:rPr lang="en-US" dirty="0"/>
              <a:t>Can target sectors or individual companies</a:t>
            </a:r>
          </a:p>
          <a:p>
            <a:pPr lvl="1"/>
            <a:r>
              <a:rPr lang="en-US" dirty="0"/>
              <a:t>Travel bans</a:t>
            </a:r>
          </a:p>
          <a:p>
            <a:r>
              <a:rPr lang="en-US" b="1" dirty="0">
                <a:hlinkClick r:id="rId3"/>
              </a:rPr>
              <a:t>Diplomatic sanctions</a:t>
            </a:r>
            <a:r>
              <a:rPr lang="en-US" dirty="0"/>
              <a:t> –reduce or remove of diplomatic presence, such as embassies and consulates; cancel high level contacts; boycott meetings/conferences; exclude from international organizations (G8/G7)</a:t>
            </a:r>
          </a:p>
          <a:p>
            <a:r>
              <a:rPr lang="en-US" b="1" dirty="0">
                <a:hlinkClick r:id="rId4"/>
              </a:rPr>
              <a:t>Military </a:t>
            </a:r>
            <a:r>
              <a:rPr lang="en-US" b="1">
                <a:hlinkClick r:id="rId4"/>
              </a:rPr>
              <a:t>sanctions</a:t>
            </a:r>
            <a:r>
              <a:rPr lang="en-US"/>
              <a:t> –from </a:t>
            </a:r>
            <a:r>
              <a:rPr lang="en-US" dirty="0"/>
              <a:t>arms embargoes to military intervention</a:t>
            </a:r>
          </a:p>
          <a:p>
            <a:r>
              <a:rPr lang="en-US" b="1" dirty="0">
                <a:hlinkClick r:id="rId5"/>
              </a:rPr>
              <a:t>Sport sanctions</a:t>
            </a:r>
            <a:r>
              <a:rPr lang="en-US" dirty="0"/>
              <a:t> – prevent people and teams from sanctioned country from competing in international events.</a:t>
            </a:r>
          </a:p>
          <a:p>
            <a:r>
              <a:rPr lang="en-US" b="1" dirty="0">
                <a:hlinkClick r:id="rId6"/>
              </a:rPr>
              <a:t>Sanctions related to Environment</a:t>
            </a:r>
            <a:r>
              <a:rPr lang="en-US" dirty="0"/>
              <a:t> – relative new, but could apply to greenhouse gas emissions; endangered species</a:t>
            </a:r>
          </a:p>
          <a:p>
            <a:endParaRPr lang="en-US" dirty="0"/>
          </a:p>
        </p:txBody>
      </p:sp>
      <p:sp>
        <p:nvSpPr>
          <p:cNvPr id="5" name="Slide Number Placeholder 4">
            <a:extLst>
              <a:ext uri="{FF2B5EF4-FFF2-40B4-BE49-F238E27FC236}">
                <a16:creationId xmlns:a16="http://schemas.microsoft.com/office/drawing/2014/main" id="{DF3C969E-B597-D0F7-AABE-30816E398CAC}"/>
              </a:ext>
            </a:extLst>
          </p:cNvPr>
          <p:cNvSpPr>
            <a:spLocks noGrp="1"/>
          </p:cNvSpPr>
          <p:nvPr>
            <p:ph type="sldNum" sz="quarter" idx="12"/>
          </p:nvPr>
        </p:nvSpPr>
        <p:spPr/>
        <p:txBody>
          <a:bodyPr/>
          <a:lstStyle/>
          <a:p>
            <a:fld id="{8AF71FA6-9D7B-524B-8FE5-305AF2AC3B66}" type="slidenum">
              <a:rPr lang="en-US" smtClean="0"/>
              <a:t>3</a:t>
            </a:fld>
            <a:endParaRPr lang="en-US" dirty="0"/>
          </a:p>
        </p:txBody>
      </p:sp>
    </p:spTree>
    <p:extLst>
      <p:ext uri="{BB962C8B-B14F-4D97-AF65-F5344CB8AC3E}">
        <p14:creationId xmlns:p14="http://schemas.microsoft.com/office/powerpoint/2010/main" val="1817159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21E8E-44E0-C29A-151F-57E25B21248E}"/>
              </a:ext>
            </a:extLst>
          </p:cNvPr>
          <p:cNvSpPr>
            <a:spLocks noGrp="1"/>
          </p:cNvSpPr>
          <p:nvPr>
            <p:ph type="title"/>
          </p:nvPr>
        </p:nvSpPr>
        <p:spPr/>
        <p:txBody>
          <a:bodyPr/>
          <a:lstStyle/>
          <a:p>
            <a:r>
              <a:rPr lang="en-US" dirty="0"/>
              <a:t>Who imposes sanctions?</a:t>
            </a:r>
          </a:p>
        </p:txBody>
      </p:sp>
      <p:sp>
        <p:nvSpPr>
          <p:cNvPr id="3" name="Content Placeholder 2">
            <a:extLst>
              <a:ext uri="{FF2B5EF4-FFF2-40B4-BE49-F238E27FC236}">
                <a16:creationId xmlns:a16="http://schemas.microsoft.com/office/drawing/2014/main" id="{E3F64EAC-C818-5D7D-9B4F-40352F2537A6}"/>
              </a:ext>
            </a:extLst>
          </p:cNvPr>
          <p:cNvSpPr>
            <a:spLocks noGrp="1"/>
          </p:cNvSpPr>
          <p:nvPr>
            <p:ph idx="1"/>
          </p:nvPr>
        </p:nvSpPr>
        <p:spPr>
          <a:xfrm>
            <a:off x="838200" y="1420837"/>
            <a:ext cx="10515600" cy="4488839"/>
          </a:xfrm>
        </p:spPr>
        <p:txBody>
          <a:bodyPr>
            <a:normAutofit fontScale="92500" lnSpcReduction="10000"/>
          </a:bodyPr>
          <a:lstStyle/>
          <a:p>
            <a:r>
              <a:rPr lang="en-US" dirty="0"/>
              <a:t>United Nations</a:t>
            </a:r>
          </a:p>
          <a:p>
            <a:pPr lvl="1"/>
            <a:r>
              <a:rPr lang="en-US" dirty="0"/>
              <a:t>Role of Security Council</a:t>
            </a:r>
          </a:p>
          <a:p>
            <a:r>
              <a:rPr lang="en-US" dirty="0"/>
              <a:t>Political and Economic Unions</a:t>
            </a:r>
          </a:p>
          <a:p>
            <a:pPr lvl="1"/>
            <a:r>
              <a:rPr lang="en-US" dirty="0"/>
              <a:t>European Union</a:t>
            </a:r>
          </a:p>
          <a:p>
            <a:pPr lvl="1"/>
            <a:r>
              <a:rPr lang="en-US" dirty="0"/>
              <a:t>Eurasian Economic Union?</a:t>
            </a:r>
          </a:p>
          <a:p>
            <a:r>
              <a:rPr lang="en-US" dirty="0"/>
              <a:t>Nations</a:t>
            </a:r>
          </a:p>
          <a:p>
            <a:pPr lvl="1"/>
            <a:r>
              <a:rPr lang="en-US" dirty="0"/>
              <a:t>Different organizations are responsible for enforcing sanctions, depending on the treaty or laws that apply</a:t>
            </a:r>
          </a:p>
          <a:p>
            <a:r>
              <a:rPr lang="en-US" dirty="0"/>
              <a:t>New Actors</a:t>
            </a:r>
          </a:p>
          <a:p>
            <a:pPr lvl="1"/>
            <a:r>
              <a:rPr lang="en-US" dirty="0"/>
              <a:t>“Anonymous” hacking group declared war on Russia, but they have no legal personality or international standing</a:t>
            </a:r>
          </a:p>
          <a:p>
            <a:pPr lvl="1"/>
            <a:r>
              <a:rPr lang="en-US" dirty="0"/>
              <a:t>Will there be more new actors who can act independently?</a:t>
            </a:r>
          </a:p>
          <a:p>
            <a:endParaRPr lang="en-US" dirty="0"/>
          </a:p>
        </p:txBody>
      </p:sp>
      <p:sp>
        <p:nvSpPr>
          <p:cNvPr id="4" name="Slide Number Placeholder 3">
            <a:extLst>
              <a:ext uri="{FF2B5EF4-FFF2-40B4-BE49-F238E27FC236}">
                <a16:creationId xmlns:a16="http://schemas.microsoft.com/office/drawing/2014/main" id="{828453C7-B66F-366D-12EF-AB9A1A08AB51}"/>
              </a:ext>
            </a:extLst>
          </p:cNvPr>
          <p:cNvSpPr>
            <a:spLocks noGrp="1"/>
          </p:cNvSpPr>
          <p:nvPr>
            <p:ph type="sldNum" sz="quarter" idx="12"/>
          </p:nvPr>
        </p:nvSpPr>
        <p:spPr/>
        <p:txBody>
          <a:bodyPr/>
          <a:lstStyle/>
          <a:p>
            <a:fld id="{8AF71FA6-9D7B-524B-8FE5-305AF2AC3B66}" type="slidenum">
              <a:rPr lang="en-US" smtClean="0"/>
              <a:t>4</a:t>
            </a:fld>
            <a:endParaRPr lang="en-US" dirty="0"/>
          </a:p>
        </p:txBody>
      </p:sp>
    </p:spTree>
    <p:extLst>
      <p:ext uri="{BB962C8B-B14F-4D97-AF65-F5344CB8AC3E}">
        <p14:creationId xmlns:p14="http://schemas.microsoft.com/office/powerpoint/2010/main" val="1953185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F3DC4-9C35-BE58-EE1A-C3997FEA6A74}"/>
              </a:ext>
            </a:extLst>
          </p:cNvPr>
          <p:cNvSpPr>
            <a:spLocks noGrp="1"/>
          </p:cNvSpPr>
          <p:nvPr>
            <p:ph type="title"/>
          </p:nvPr>
        </p:nvSpPr>
        <p:spPr/>
        <p:txBody>
          <a:bodyPr/>
          <a:lstStyle/>
          <a:p>
            <a:r>
              <a:rPr lang="en-US" dirty="0"/>
              <a:t>Other consequences</a:t>
            </a:r>
          </a:p>
        </p:txBody>
      </p:sp>
      <p:sp>
        <p:nvSpPr>
          <p:cNvPr id="3" name="Content Placeholder 2">
            <a:extLst>
              <a:ext uri="{FF2B5EF4-FFF2-40B4-BE49-F238E27FC236}">
                <a16:creationId xmlns:a16="http://schemas.microsoft.com/office/drawing/2014/main" id="{A8D61B47-FB32-8220-4D6F-1B393DDE86CC}"/>
              </a:ext>
            </a:extLst>
          </p:cNvPr>
          <p:cNvSpPr>
            <a:spLocks noGrp="1"/>
          </p:cNvSpPr>
          <p:nvPr>
            <p:ph idx="1"/>
          </p:nvPr>
        </p:nvSpPr>
        <p:spPr/>
        <p:txBody>
          <a:bodyPr>
            <a:normAutofit lnSpcReduction="10000"/>
          </a:bodyPr>
          <a:lstStyle/>
          <a:p>
            <a:r>
              <a:rPr lang="en-US" dirty="0"/>
              <a:t>Sanctions also resulted in the voluntary withdrawal from the Russian market of many US, European, Japanese, Korean, Canadian and other companies</a:t>
            </a:r>
          </a:p>
          <a:p>
            <a:r>
              <a:rPr lang="en-US" dirty="0"/>
              <a:t>Lack of access to foreign currency markets means that Russia will default on its loans and lose its credit rating, affecting its ability to borrow money on the international markets in the future</a:t>
            </a:r>
          </a:p>
          <a:p>
            <a:r>
              <a:rPr lang="en-US" dirty="0"/>
              <a:t>Russia can also apply sanctions or introduce retaliation measures</a:t>
            </a:r>
          </a:p>
          <a:p>
            <a:pPr lvl="1"/>
            <a:r>
              <a:rPr lang="en-US" dirty="0"/>
              <a:t>Retaliation measures can include</a:t>
            </a:r>
          </a:p>
          <a:p>
            <a:pPr lvl="2"/>
            <a:r>
              <a:rPr lang="en-US" dirty="0"/>
              <a:t>Cutting off supply of gas to Poland and Bulgaria because of their support for Ukraine</a:t>
            </a:r>
          </a:p>
          <a:p>
            <a:pPr lvl="2"/>
            <a:r>
              <a:rPr lang="en-US" dirty="0"/>
              <a:t>Boycott purchase of certain goods (Russian boycott against EU fruit in 2014)</a:t>
            </a:r>
          </a:p>
          <a:p>
            <a:pPr lvl="2"/>
            <a:r>
              <a:rPr lang="en-US" dirty="0"/>
              <a:t>Travel ban on ‘unfriendly’ individuals to enter Russia (e.g. UK parliamentarians, senior US &amp; Canadian officials, etc.)</a:t>
            </a:r>
          </a:p>
          <a:p>
            <a:pPr lvl="2"/>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63B5DAA-52B7-7680-3925-10681069D086}"/>
              </a:ext>
            </a:extLst>
          </p:cNvPr>
          <p:cNvSpPr>
            <a:spLocks noGrp="1"/>
          </p:cNvSpPr>
          <p:nvPr>
            <p:ph type="sldNum" sz="quarter" idx="12"/>
          </p:nvPr>
        </p:nvSpPr>
        <p:spPr/>
        <p:txBody>
          <a:bodyPr/>
          <a:lstStyle/>
          <a:p>
            <a:fld id="{8AF71FA6-9D7B-524B-8FE5-305AF2AC3B66}" type="slidenum">
              <a:rPr lang="en-US" smtClean="0"/>
              <a:t>5</a:t>
            </a:fld>
            <a:endParaRPr lang="en-US" dirty="0"/>
          </a:p>
        </p:txBody>
      </p:sp>
    </p:spTree>
    <p:extLst>
      <p:ext uri="{BB962C8B-B14F-4D97-AF65-F5344CB8AC3E}">
        <p14:creationId xmlns:p14="http://schemas.microsoft.com/office/powerpoint/2010/main" val="347231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C922E-4744-9A4F-1ABE-F25709C3F57A}"/>
              </a:ext>
            </a:extLst>
          </p:cNvPr>
          <p:cNvSpPr>
            <a:spLocks noGrp="1"/>
          </p:cNvSpPr>
          <p:nvPr>
            <p:ph type="title"/>
          </p:nvPr>
        </p:nvSpPr>
        <p:spPr/>
        <p:txBody>
          <a:bodyPr/>
          <a:lstStyle/>
          <a:p>
            <a:r>
              <a:rPr lang="en-US" dirty="0"/>
              <a:t>How are sanctions turned on?</a:t>
            </a:r>
          </a:p>
        </p:txBody>
      </p:sp>
      <p:sp>
        <p:nvSpPr>
          <p:cNvPr id="3" name="Content Placeholder 2">
            <a:extLst>
              <a:ext uri="{FF2B5EF4-FFF2-40B4-BE49-F238E27FC236}">
                <a16:creationId xmlns:a16="http://schemas.microsoft.com/office/drawing/2014/main" id="{5C011B6B-B35F-428B-31E9-826B72E59084}"/>
              </a:ext>
            </a:extLst>
          </p:cNvPr>
          <p:cNvSpPr>
            <a:spLocks noGrp="1"/>
          </p:cNvSpPr>
          <p:nvPr>
            <p:ph idx="1"/>
          </p:nvPr>
        </p:nvSpPr>
        <p:spPr/>
        <p:txBody>
          <a:bodyPr>
            <a:normAutofit lnSpcReduction="10000"/>
          </a:bodyPr>
          <a:lstStyle/>
          <a:p>
            <a:r>
              <a:rPr lang="en-US" dirty="0"/>
              <a:t>Complicated question</a:t>
            </a:r>
          </a:p>
          <a:p>
            <a:pPr lvl="1"/>
            <a:r>
              <a:rPr lang="en-US" dirty="0"/>
              <a:t>Russia case involves many different countries acting in coordination</a:t>
            </a:r>
          </a:p>
          <a:p>
            <a:pPr lvl="1"/>
            <a:r>
              <a:rPr lang="en-US" dirty="0"/>
              <a:t>Each has its own jurisdiction and laws</a:t>
            </a:r>
          </a:p>
          <a:p>
            <a:pPr lvl="2"/>
            <a:r>
              <a:rPr lang="en-US" dirty="0"/>
              <a:t>Even if the intent is to coordinate sanctions, the difference in process may mean that similar measures are put in place at different times</a:t>
            </a:r>
          </a:p>
          <a:p>
            <a:r>
              <a:rPr lang="en-US" dirty="0"/>
              <a:t>Executive Action</a:t>
            </a:r>
          </a:p>
          <a:p>
            <a:pPr lvl="1"/>
            <a:r>
              <a:rPr lang="en-US" dirty="0"/>
              <a:t>Many issues can be decided by executive orders without having to pass through a legislative or parliamentary process (some banking restrictions, diplomatic sanctions, etc)</a:t>
            </a:r>
          </a:p>
          <a:p>
            <a:r>
              <a:rPr lang="en-US" dirty="0"/>
              <a:t>Others require more complicated procedure	</a:t>
            </a:r>
          </a:p>
          <a:p>
            <a:pPr lvl="1"/>
            <a:r>
              <a:rPr lang="en-US" dirty="0"/>
              <a:t>In US, removing Russia from Most Favored Nation trade status required an act of Congress; same is true to restore Russia to that status</a:t>
            </a:r>
          </a:p>
        </p:txBody>
      </p:sp>
      <p:sp>
        <p:nvSpPr>
          <p:cNvPr id="4" name="Slide Number Placeholder 3">
            <a:extLst>
              <a:ext uri="{FF2B5EF4-FFF2-40B4-BE49-F238E27FC236}">
                <a16:creationId xmlns:a16="http://schemas.microsoft.com/office/drawing/2014/main" id="{63C31FDB-05AC-F405-3C85-64AC980C8994}"/>
              </a:ext>
            </a:extLst>
          </p:cNvPr>
          <p:cNvSpPr>
            <a:spLocks noGrp="1"/>
          </p:cNvSpPr>
          <p:nvPr>
            <p:ph type="sldNum" sz="quarter" idx="12"/>
          </p:nvPr>
        </p:nvSpPr>
        <p:spPr/>
        <p:txBody>
          <a:bodyPr/>
          <a:lstStyle/>
          <a:p>
            <a:fld id="{8AF71FA6-9D7B-524B-8FE5-305AF2AC3B66}" type="slidenum">
              <a:rPr lang="en-US" smtClean="0"/>
              <a:t>6</a:t>
            </a:fld>
            <a:endParaRPr lang="en-US" dirty="0"/>
          </a:p>
        </p:txBody>
      </p:sp>
    </p:spTree>
    <p:extLst>
      <p:ext uri="{BB962C8B-B14F-4D97-AF65-F5344CB8AC3E}">
        <p14:creationId xmlns:p14="http://schemas.microsoft.com/office/powerpoint/2010/main" val="3024286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437A7-F465-A7F8-7736-7A56924D329B}"/>
              </a:ext>
            </a:extLst>
          </p:cNvPr>
          <p:cNvSpPr>
            <a:spLocks noGrp="1"/>
          </p:cNvSpPr>
          <p:nvPr>
            <p:ph type="title"/>
          </p:nvPr>
        </p:nvSpPr>
        <p:spPr/>
        <p:txBody>
          <a:bodyPr/>
          <a:lstStyle/>
          <a:p>
            <a:r>
              <a:rPr lang="en-US" dirty="0"/>
              <a:t>How are sanctions turned off?</a:t>
            </a:r>
          </a:p>
        </p:txBody>
      </p:sp>
      <p:sp>
        <p:nvSpPr>
          <p:cNvPr id="3" name="Content Placeholder 2">
            <a:extLst>
              <a:ext uri="{FF2B5EF4-FFF2-40B4-BE49-F238E27FC236}">
                <a16:creationId xmlns:a16="http://schemas.microsoft.com/office/drawing/2014/main" id="{4375DFBA-F0F3-DC99-14DE-2594735E8AF8}"/>
              </a:ext>
            </a:extLst>
          </p:cNvPr>
          <p:cNvSpPr>
            <a:spLocks noGrp="1"/>
          </p:cNvSpPr>
          <p:nvPr>
            <p:ph idx="1"/>
          </p:nvPr>
        </p:nvSpPr>
        <p:spPr>
          <a:xfrm>
            <a:off x="838200" y="1572406"/>
            <a:ext cx="10515600" cy="4561108"/>
          </a:xfrm>
        </p:spPr>
        <p:txBody>
          <a:bodyPr>
            <a:normAutofit lnSpcReduction="10000"/>
          </a:bodyPr>
          <a:lstStyle/>
          <a:p>
            <a:r>
              <a:rPr lang="en-US" dirty="0"/>
              <a:t>Also complicated</a:t>
            </a:r>
          </a:p>
          <a:p>
            <a:r>
              <a:rPr lang="en-US" dirty="0"/>
              <a:t>Sanctions usually imposed because of disapproval of behavior or actions</a:t>
            </a:r>
          </a:p>
          <a:p>
            <a:pPr lvl="1"/>
            <a:r>
              <a:rPr lang="en-US" dirty="0"/>
              <a:t>Can specific sanctions correspond to specific actions</a:t>
            </a:r>
          </a:p>
          <a:p>
            <a:pPr lvl="2"/>
            <a:r>
              <a:rPr lang="en-US" dirty="0"/>
              <a:t>Ex:  If Russia stops bombing Ukraine, is it given relief from some kind of sanction?</a:t>
            </a:r>
          </a:p>
          <a:p>
            <a:pPr lvl="1"/>
            <a:r>
              <a:rPr lang="en-US" dirty="0"/>
              <a:t>Normally not a 1:1 calculation</a:t>
            </a:r>
          </a:p>
          <a:p>
            <a:pPr lvl="2"/>
            <a:r>
              <a:rPr lang="en-US" dirty="0"/>
              <a:t>Sanctions normally imposed relatively quickly to respond to a stressful situation </a:t>
            </a:r>
          </a:p>
          <a:p>
            <a:pPr lvl="2"/>
            <a:r>
              <a:rPr lang="en-US" dirty="0"/>
              <a:t>Removing them not just a strategic/political decision, but can also be an emotional one</a:t>
            </a:r>
          </a:p>
          <a:p>
            <a:pPr lvl="3"/>
            <a:r>
              <a:rPr lang="en-US" dirty="0"/>
              <a:t>Twitter @DMokryk:  “The day some future Russian president kneels in the Ukrainian city of Mariupol and asks Ukrainians and humanity for forgiveness – would be the first day it would be decent to start any debate on lifting sanctions against Russia.”</a:t>
            </a:r>
          </a:p>
          <a:p>
            <a:pPr lvl="1"/>
            <a:r>
              <a:rPr lang="en-US" dirty="0"/>
              <a:t>Current situation very unusual because main sanctions on Russia have been imposed by countries other than Ukraine, but Ukraine must be involved in the discussions about how/when to lift sanctions </a:t>
            </a:r>
          </a:p>
        </p:txBody>
      </p:sp>
      <p:sp>
        <p:nvSpPr>
          <p:cNvPr id="4" name="Slide Number Placeholder 3">
            <a:extLst>
              <a:ext uri="{FF2B5EF4-FFF2-40B4-BE49-F238E27FC236}">
                <a16:creationId xmlns:a16="http://schemas.microsoft.com/office/drawing/2014/main" id="{4D483E8A-FA81-19ED-1289-A95F83731A60}"/>
              </a:ext>
            </a:extLst>
          </p:cNvPr>
          <p:cNvSpPr>
            <a:spLocks noGrp="1"/>
          </p:cNvSpPr>
          <p:nvPr>
            <p:ph type="sldNum" sz="quarter" idx="12"/>
          </p:nvPr>
        </p:nvSpPr>
        <p:spPr/>
        <p:txBody>
          <a:bodyPr/>
          <a:lstStyle/>
          <a:p>
            <a:fld id="{8AF71FA6-9D7B-524B-8FE5-305AF2AC3B66}" type="slidenum">
              <a:rPr lang="en-US" smtClean="0"/>
              <a:t>7</a:t>
            </a:fld>
            <a:endParaRPr lang="en-US" dirty="0"/>
          </a:p>
        </p:txBody>
      </p:sp>
    </p:spTree>
    <p:extLst>
      <p:ext uri="{BB962C8B-B14F-4D97-AF65-F5344CB8AC3E}">
        <p14:creationId xmlns:p14="http://schemas.microsoft.com/office/powerpoint/2010/main" val="3248774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8D5E4-965D-F068-0964-269C483C7F76}"/>
              </a:ext>
            </a:extLst>
          </p:cNvPr>
          <p:cNvSpPr>
            <a:spLocks noGrp="1"/>
          </p:cNvSpPr>
          <p:nvPr>
            <p:ph type="title"/>
          </p:nvPr>
        </p:nvSpPr>
        <p:spPr/>
        <p:txBody>
          <a:bodyPr/>
          <a:lstStyle/>
          <a:p>
            <a:r>
              <a:rPr lang="en-US" dirty="0"/>
              <a:t>Russia now the most sanctioned country in history</a:t>
            </a:r>
          </a:p>
        </p:txBody>
      </p:sp>
      <p:sp>
        <p:nvSpPr>
          <p:cNvPr id="3" name="Content Placeholder 2">
            <a:extLst>
              <a:ext uri="{FF2B5EF4-FFF2-40B4-BE49-F238E27FC236}">
                <a16:creationId xmlns:a16="http://schemas.microsoft.com/office/drawing/2014/main" id="{3ED17ACF-BCB8-811C-5EAB-BAFD78529381}"/>
              </a:ext>
            </a:extLst>
          </p:cNvPr>
          <p:cNvSpPr>
            <a:spLocks noGrp="1"/>
          </p:cNvSpPr>
          <p:nvPr>
            <p:ph idx="1"/>
          </p:nvPr>
        </p:nvSpPr>
        <p:spPr/>
        <p:txBody>
          <a:bodyPr/>
          <a:lstStyle/>
          <a:p>
            <a:r>
              <a:rPr lang="en-US" dirty="0">
                <a:hlinkClick r:id="rId2"/>
              </a:rPr>
              <a:t>(I will try to show one of </a:t>
            </a:r>
            <a:r>
              <a:rPr lang="en-US">
                <a:hlinkClick r:id="rId2"/>
              </a:rPr>
              <a:t>these website)</a:t>
            </a:r>
          </a:p>
          <a:p>
            <a:r>
              <a:rPr lang="en-US" dirty="0">
                <a:hlinkClick r:id="rId2"/>
              </a:rPr>
              <a:t>https://graphics.reuters.com/UKRAINE-CRISIS/SANCTIONS/byvrjenzmve/</a:t>
            </a:r>
            <a:r>
              <a:rPr lang="en-US" dirty="0"/>
              <a:t> </a:t>
            </a:r>
          </a:p>
          <a:p>
            <a:r>
              <a:rPr lang="en-US" dirty="0">
                <a:hlinkClick r:id="rId3"/>
              </a:rPr>
              <a:t>https://www.piie.com/blogs/realtime-economic-issues-watch/russias-war-ukraine-sanctions-timeline</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1ABA25F-E7CB-67F6-04AA-E6A6F15F62E4}"/>
              </a:ext>
            </a:extLst>
          </p:cNvPr>
          <p:cNvSpPr>
            <a:spLocks noGrp="1"/>
          </p:cNvSpPr>
          <p:nvPr>
            <p:ph type="sldNum" sz="quarter" idx="12"/>
          </p:nvPr>
        </p:nvSpPr>
        <p:spPr/>
        <p:txBody>
          <a:bodyPr/>
          <a:lstStyle/>
          <a:p>
            <a:fld id="{8AF71FA6-9D7B-524B-8FE5-305AF2AC3B66}" type="slidenum">
              <a:rPr lang="en-US" smtClean="0"/>
              <a:t>8</a:t>
            </a:fld>
            <a:endParaRPr lang="en-US" dirty="0"/>
          </a:p>
        </p:txBody>
      </p:sp>
    </p:spTree>
    <p:extLst>
      <p:ext uri="{BB962C8B-B14F-4D97-AF65-F5344CB8AC3E}">
        <p14:creationId xmlns:p14="http://schemas.microsoft.com/office/powerpoint/2010/main" val="13754725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2158</TotalTime>
  <Words>762</Words>
  <Application>Microsoft Macintosh PowerPoint</Application>
  <PresentationFormat>Widescreen</PresentationFormat>
  <Paragraphs>79</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Russia Sanctions: Tool of Persuasion or Something More?</vt:lpstr>
      <vt:lpstr>Why do we use sanctions?</vt:lpstr>
      <vt:lpstr>What kind of sanctions are there?</vt:lpstr>
      <vt:lpstr>Who imposes sanctions?</vt:lpstr>
      <vt:lpstr>Other consequences</vt:lpstr>
      <vt:lpstr>How are sanctions turned on?</vt:lpstr>
      <vt:lpstr>How are sanctions turned off?</vt:lpstr>
      <vt:lpstr>Russia now the most sanctioned country in history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Sanctions: Economic and Political Tool or New Phase of Warfare?</dc:title>
  <dc:creator>Anne Harrington</dc:creator>
  <cp:lastModifiedBy>Anne Harrington</cp:lastModifiedBy>
  <cp:revision>8</cp:revision>
  <dcterms:created xsi:type="dcterms:W3CDTF">2022-04-25T14:44:21Z</dcterms:created>
  <dcterms:modified xsi:type="dcterms:W3CDTF">2022-05-01T01:16:29Z</dcterms:modified>
</cp:coreProperties>
</file>