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18"/>
  </p:notesMasterIdLst>
  <p:sldIdLst>
    <p:sldId id="257" r:id="rId3"/>
    <p:sldId id="399" r:id="rId4"/>
    <p:sldId id="414" r:id="rId5"/>
    <p:sldId id="413" r:id="rId6"/>
    <p:sldId id="402" r:id="rId7"/>
    <p:sldId id="407" r:id="rId8"/>
    <p:sldId id="410" r:id="rId9"/>
    <p:sldId id="412" r:id="rId10"/>
    <p:sldId id="415" r:id="rId11"/>
    <p:sldId id="416" r:id="rId12"/>
    <p:sldId id="417" r:id="rId13"/>
    <p:sldId id="419" r:id="rId14"/>
    <p:sldId id="421" r:id="rId15"/>
    <p:sldId id="420" r:id="rId16"/>
    <p:sldId id="418" r:id="rId1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351377-E36B-CE37-DBCE-DA77101F3E50}" name="Anne Harrington" initials="AMH" userId="Anne Harringto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8"/>
    <p:restoredTop sz="96405"/>
  </p:normalViewPr>
  <p:slideViewPr>
    <p:cSldViewPr snapToGrid="0" snapToObjects="1">
      <p:cViewPr varScale="1">
        <p:scale>
          <a:sx n="124" d="100"/>
          <a:sy n="124" d="100"/>
        </p:scale>
        <p:origin x="184" y="1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1E9FB-075D-8742-8241-AD97FB5897C1}" type="datetimeFigureOut">
              <a:rPr lang="en-IE" smtClean="0"/>
              <a:t>02/05/2022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82317-926D-2B4D-9117-348B2B7BBC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449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B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D5EA1-3C10-5648-BBF3-2A66E93BC1B6}" type="slidenum">
              <a:rPr kumimoji="0" lang="it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20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B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D5EA1-3C10-5648-BBF3-2A66E93BC1B6}" type="slidenum">
              <a:rPr kumimoji="0" lang="it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449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B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D5EA1-3C10-5648-BBF3-2A66E93BC1B6}" type="slidenum">
              <a:rPr kumimoji="0" lang="it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187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B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D5EA1-3C10-5648-BBF3-2A66E93BC1B6}" type="slidenum">
              <a:rPr kumimoji="0" lang="it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49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B6C73FD-8550-49C7-B340-7D4BE34C7F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349" y="3789040"/>
            <a:ext cx="5472608" cy="1329370"/>
          </a:xfrm>
          <a:prstGeom prst="rect">
            <a:avLst/>
          </a:prstGeom>
        </p:spPr>
        <p:txBody>
          <a:bodyPr/>
          <a:lstStyle>
            <a:lvl1pPr marL="0" algn="l" defTabSz="914269" rtl="0" eaLnBrk="1" latinLnBrk="0" hangingPunct="1">
              <a:defRPr lang="fr-BE" sz="2400" b="1" kern="1200" dirty="0">
                <a:solidFill>
                  <a:schemeClr val="bg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6F63451-F9F4-4383-B544-EB66FAA323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097" y="2931613"/>
            <a:ext cx="5472609" cy="360709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buNone/>
              <a:defRPr lang="fr-FR" sz="1600" kern="1200" dirty="0" smtClean="0">
                <a:solidFill>
                  <a:schemeClr val="bg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  <a:lvl2pPr marL="0" algn="l" defTabSz="914269" rtl="0" eaLnBrk="1" latinLnBrk="0" hangingPunct="1">
              <a:defRPr lang="fr-FR" sz="1600" kern="1200" dirty="0" smtClean="0">
                <a:solidFill>
                  <a:schemeClr val="bg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2pPr>
            <a:lvl3pPr marL="0" algn="l" defTabSz="914269" rtl="0" eaLnBrk="1" latinLnBrk="0" hangingPunct="1">
              <a:defRPr lang="fr-FR" sz="1600" kern="1200" dirty="0" smtClean="0">
                <a:solidFill>
                  <a:schemeClr val="bg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3pPr>
            <a:lvl4pPr marL="0" algn="l" defTabSz="914269" rtl="0" eaLnBrk="1" latinLnBrk="0" hangingPunct="1">
              <a:defRPr lang="fr-FR" sz="1600" kern="1200" dirty="0" smtClean="0">
                <a:solidFill>
                  <a:schemeClr val="bg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4pPr>
            <a:lvl5pPr marL="0" algn="l" defTabSz="914269" rtl="0" eaLnBrk="1" latinLnBrk="0" hangingPunct="1">
              <a:defRPr lang="fr-BE" sz="1600" kern="1200" dirty="0">
                <a:solidFill>
                  <a:schemeClr val="bg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5pPr>
          </a:lstStyle>
          <a:p>
            <a:pPr lvl="0"/>
            <a:r>
              <a:rPr lang="fr-FR" dirty="0"/>
              <a:t>Faculté…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E9D0464-66E0-44DB-9CAE-88A3DF1146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9189" y="6021295"/>
            <a:ext cx="7679993" cy="360709"/>
          </a:xfrm>
          <a:prstGeom prst="rect">
            <a:avLst/>
          </a:prstGeom>
        </p:spPr>
        <p:txBody>
          <a:bodyPr/>
          <a:lstStyle>
            <a:lvl1pPr marL="0" algn="l" defTabSz="914269" rtl="0" eaLnBrk="1" latinLnBrk="0" hangingPunct="1">
              <a:defRPr lang="fr-FR" sz="1400" b="1" kern="1200" dirty="0" smtClean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  <a:lvl2pPr marL="0" algn="l" defTabSz="914269" rtl="0" eaLnBrk="1" latinLnBrk="0" hangingPunct="1">
              <a:defRPr lang="fr-FR" sz="1400" b="1" kern="1200" dirty="0" smtClean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2pPr>
            <a:lvl3pPr marL="0" algn="l" defTabSz="914269" rtl="0" eaLnBrk="1" latinLnBrk="0" hangingPunct="1">
              <a:defRPr lang="fr-FR" sz="1400" b="1" kern="1200" dirty="0" smtClean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3pPr>
            <a:lvl4pPr marL="0" algn="l" defTabSz="914269" rtl="0" eaLnBrk="1" latinLnBrk="0" hangingPunct="1">
              <a:defRPr lang="fr-FR" sz="1400" b="1" kern="1200" dirty="0" smtClean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4pPr>
            <a:lvl5pPr marL="0" algn="l" defTabSz="914269" rtl="0" eaLnBrk="1" latinLnBrk="0" hangingPunct="1">
              <a:defRPr lang="fr-BE" sz="1400" b="1" kern="1200" dirty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39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9">
            <a:extLst>
              <a:ext uri="{FF2B5EF4-FFF2-40B4-BE49-F238E27FC236}">
                <a16:creationId xmlns:a16="http://schemas.microsoft.com/office/drawing/2014/main" id="{95FE9989-A60A-4127-88D5-C686421B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172" y="136533"/>
            <a:ext cx="8775033" cy="941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BE" sz="2800" b="1" kern="1200" dirty="0">
                <a:solidFill>
                  <a:schemeClr val="bg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1901FFF-38B6-4C7E-97BC-159CA910B7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7695" y="1322805"/>
            <a:ext cx="5568951" cy="4445000"/>
          </a:xfrm>
          <a:prstGeom prst="rect">
            <a:avLst/>
          </a:prstGeom>
        </p:spPr>
        <p:txBody>
          <a:bodyPr/>
          <a:lstStyle>
            <a:lvl1pPr>
              <a:defRPr lang="fr-FR" sz="26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702" indent="-228568">
              <a:defRPr lang="fr-FR" sz="24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2pPr>
            <a:lvl3pPr marL="1142838" indent="-228568">
              <a:defRPr lang="fr-FR" sz="1999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685702" lvl="1" indent="-228568" algn="l" defTabSz="91426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2838" lvl="2" indent="-228568" algn="l" defTabSz="91426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80A2883-B70E-4C0C-8DB7-B9B35B4DE2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8254" y="1321719"/>
            <a:ext cx="5568951" cy="4445000"/>
          </a:xfrm>
          <a:prstGeom prst="rect">
            <a:avLst/>
          </a:prstGeom>
        </p:spPr>
        <p:txBody>
          <a:bodyPr/>
          <a:lstStyle>
            <a:lvl1pPr marL="228568" indent="-228568">
              <a:defRPr lang="fr-FR" sz="26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702" indent="-228568">
              <a:defRPr lang="fr-FR" sz="24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2pPr>
            <a:lvl3pPr>
              <a:defRPr lang="fr-FR" sz="1999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3pPr>
          </a:lstStyle>
          <a:p>
            <a:pPr marL="228568" lvl="0" indent="-228568" algn="l" defTabSz="91426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Cliquez pour modifier les styles du texte du masque</a:t>
            </a:r>
          </a:p>
          <a:p>
            <a:pPr marL="685702" lvl="1" indent="-228568" algn="l" defTabSz="91426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24075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9">
            <a:extLst>
              <a:ext uri="{FF2B5EF4-FFF2-40B4-BE49-F238E27FC236}">
                <a16:creationId xmlns:a16="http://schemas.microsoft.com/office/drawing/2014/main" id="{A0735816-2DC6-4BDF-A54A-4E82A29F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172" y="136533"/>
            <a:ext cx="8775033" cy="941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BE" sz="2800" b="1" kern="1200" dirty="0">
                <a:solidFill>
                  <a:schemeClr val="bg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CDB66BD-317C-48BF-84D5-66787475EB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1" y="1479550"/>
            <a:ext cx="11582400" cy="4270068"/>
          </a:xfrm>
          <a:prstGeom prst="rect">
            <a:avLst/>
          </a:prstGeom>
        </p:spPr>
        <p:txBody>
          <a:bodyPr/>
          <a:lstStyle>
            <a:lvl1pPr>
              <a:defRPr lang="fr-FR" sz="26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702" indent="-228568">
              <a:defRPr lang="fr-FR" sz="24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2pPr>
            <a:lvl3pPr marL="1142838" indent="-228568">
              <a:defRPr lang="fr-FR" sz="1999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685702" lvl="1" indent="-228568" algn="l" defTabSz="91426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2838" lvl="2" indent="-228568" algn="l" defTabSz="91426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54949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84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601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399" b="0" strike="noStrike" spc="-1"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601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199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984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 descr="ФОН ДЛЯ ПРЕЗЫ_обложка.jpg">
            <a:extLst>
              <a:ext uri="{FF2B5EF4-FFF2-40B4-BE49-F238E27FC236}">
                <a16:creationId xmlns:a16="http://schemas.microsoft.com/office/drawing/2014/main" id="{9A1E12A8-34E4-4A0B-BDC8-CF6D6434CE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0"/>
            <a:ext cx="12191999" cy="701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4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14269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44" indent="-285710" algn="l" defTabSz="9142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8" indent="-228568" algn="l" defTabSz="9142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1" indent="-228568" algn="l" defTabSz="914269" rtl="0" eaLnBrk="1" latinLnBrk="0" hangingPunct="1">
        <a:spcBef>
          <a:spcPct val="20000"/>
        </a:spcBef>
        <a:buFont typeface="Arial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7" indent="-228568" algn="l" defTabSz="914269" rtl="0" eaLnBrk="1" latinLnBrk="0" hangingPunct="1">
        <a:spcBef>
          <a:spcPct val="20000"/>
        </a:spcBef>
        <a:buFont typeface="Arial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1" indent="-228568" algn="l" defTabSz="91426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6" indent="-228568" algn="l" defTabSz="91426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6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6" indent="-228568" algn="l" defTabSz="91426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B3F7E4-DE98-459F-99D9-BA2B20E9A0F8}"/>
              </a:ext>
            </a:extLst>
          </p:cNvPr>
          <p:cNvSpPr/>
          <p:nvPr/>
        </p:nvSpPr>
        <p:spPr>
          <a:xfrm>
            <a:off x="2177784" y="0"/>
            <a:ext cx="10014216" cy="1200318"/>
          </a:xfrm>
          <a:prstGeom prst="rect">
            <a:avLst/>
          </a:prstGeom>
          <a:solidFill>
            <a:srgbClr val="F8B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00" dirty="0"/>
          </a:p>
        </p:txBody>
      </p:sp>
      <p:sp>
        <p:nvSpPr>
          <p:cNvPr id="8" name="Прямоугольник 22">
            <a:extLst>
              <a:ext uri="{FF2B5EF4-FFF2-40B4-BE49-F238E27FC236}">
                <a16:creationId xmlns:a16="http://schemas.microsoft.com/office/drawing/2014/main" id="{0E593E41-39B7-4E6A-AEA9-4DD9EA3E80CE}"/>
              </a:ext>
            </a:extLst>
          </p:cNvPr>
          <p:cNvSpPr/>
          <p:nvPr/>
        </p:nvSpPr>
        <p:spPr>
          <a:xfrm>
            <a:off x="1" y="6669360"/>
            <a:ext cx="12192000" cy="188640"/>
          </a:xfrm>
          <a:prstGeom prst="rect">
            <a:avLst/>
          </a:prstGeom>
          <a:solidFill>
            <a:srgbClr val="298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pic>
        <p:nvPicPr>
          <p:cNvPr id="9" name="Рисунок 23" descr="logo-U-liege New.png">
            <a:extLst>
              <a:ext uri="{FF2B5EF4-FFF2-40B4-BE49-F238E27FC236}">
                <a16:creationId xmlns:a16="http://schemas.microsoft.com/office/drawing/2014/main" id="{1B2CD876-178A-4898-8A9B-BE05A5AF4C1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359" y="5923854"/>
            <a:ext cx="1842424" cy="6014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496D6E8-4292-4A55-8F23-6004868438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97619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8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269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8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1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7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1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6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6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anctionsmap.eu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3599AC-6EFD-0B4F-B026-5CB4299024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8425" y="2925790"/>
            <a:ext cx="4028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Faculty of </a:t>
            </a:r>
            <a:r>
              <a:rPr lang="en-US" b="1" dirty="0" err="1"/>
              <a:t>Lаw</a:t>
            </a:r>
            <a:r>
              <a:rPr lang="en-US" b="1" dirty="0"/>
              <a:t> and Political Science</a:t>
            </a:r>
            <a:endParaRPr lang="ru-RU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2FDED5-4AA2-214E-BC53-FDE7489C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84" y="3938096"/>
            <a:ext cx="5472608" cy="7076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BE" sz="1999" dirty="0"/>
              <a:t>Sanctions on Russia: a review and analysis of their impact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EFB253-B36F-4942-BDCB-6CFB5243CC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03392" y="6021291"/>
            <a:ext cx="5759995" cy="39998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 algn="ctr">
              <a:buNone/>
            </a:pPr>
            <a:r>
              <a:rPr lang="nl-BE" sz="1999" dirty="0"/>
              <a:t>Quentin MICHEL</a:t>
            </a:r>
            <a:endParaRPr lang="ru-RU" sz="1999" dirty="0"/>
          </a:p>
        </p:txBody>
      </p:sp>
    </p:spTree>
    <p:extLst>
      <p:ext uri="{BB962C8B-B14F-4D97-AF65-F5344CB8AC3E}">
        <p14:creationId xmlns:p14="http://schemas.microsoft.com/office/powerpoint/2010/main" val="2711380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AF9A-B52F-B24C-BF6C-BBBEBD04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E" dirty="0"/>
              <a:t>As well as its Member States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76FC6-6092-EC4E-8385-E1F9C56F94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390" y="1312753"/>
            <a:ext cx="11651811" cy="4436866"/>
          </a:xfrm>
        </p:spPr>
        <p:txBody>
          <a:bodyPr/>
          <a:lstStyle/>
          <a:p>
            <a:pPr>
              <a:buFontTx/>
              <a:buChar char="-"/>
            </a:pPr>
            <a:r>
              <a:rPr lang="en-GB" sz="2400" b="1" spc="-1" dirty="0">
                <a:solidFill>
                  <a:srgbClr val="2E90A4"/>
                </a:solidFill>
                <a:ea typeface="ＭＳ Ｐゴシック"/>
              </a:rPr>
              <a:t>Belgium</a:t>
            </a:r>
            <a:r>
              <a:rPr lang="en-GB" sz="2400" spc="-1" dirty="0">
                <a:solidFill>
                  <a:srgbClr val="2E90A4"/>
                </a:solidFill>
                <a:ea typeface="ＭＳ Ｐゴシック"/>
              </a:rPr>
              <a:t>: 5 000 machine guns (2 000 initially, followed by 3 000), as well as body armour, helmets and fuel. </a:t>
            </a:r>
          </a:p>
          <a:p>
            <a:pPr>
              <a:buFontTx/>
              <a:buChar char="-"/>
            </a:pPr>
            <a:r>
              <a:rPr lang="en-GB" sz="2400" b="1" spc="-1" dirty="0">
                <a:solidFill>
                  <a:srgbClr val="2E90A4"/>
                </a:solidFill>
                <a:ea typeface="ＭＳ Ｐゴシック"/>
              </a:rPr>
              <a:t>Germany</a:t>
            </a:r>
            <a:r>
              <a:rPr lang="en-GB" sz="2400" spc="-1" dirty="0">
                <a:solidFill>
                  <a:srgbClr val="2E90A4"/>
                </a:solidFill>
                <a:ea typeface="ＭＳ Ｐゴシック"/>
              </a:rPr>
              <a:t>: 1 000 anti- tank weapons and 500 missiles. </a:t>
            </a:r>
          </a:p>
          <a:p>
            <a:pPr>
              <a:buFontTx/>
              <a:buChar char="-"/>
            </a:pPr>
            <a:r>
              <a:rPr lang="en-GB" sz="2400" b="1" spc="-1" dirty="0">
                <a:solidFill>
                  <a:srgbClr val="2E90A4"/>
                </a:solidFill>
                <a:ea typeface="ＭＳ Ｐゴシック"/>
              </a:rPr>
              <a:t>Austria</a:t>
            </a:r>
            <a:r>
              <a:rPr lang="en-GB" sz="2400" spc="-1" dirty="0">
                <a:solidFill>
                  <a:srgbClr val="2E90A4"/>
                </a:solidFill>
                <a:ea typeface="ＭＳ Ｐゴシック"/>
              </a:rPr>
              <a:t>: 10 000 helmets. </a:t>
            </a:r>
          </a:p>
          <a:p>
            <a:pPr>
              <a:buFontTx/>
              <a:buChar char="-"/>
            </a:pPr>
            <a:r>
              <a:rPr lang="en-GB" sz="2400" b="1" spc="-1" dirty="0">
                <a:solidFill>
                  <a:srgbClr val="2E90A4"/>
                </a:solidFill>
                <a:ea typeface="ＭＳ Ｐゴシック"/>
              </a:rPr>
              <a:t>Denmark</a:t>
            </a:r>
            <a:r>
              <a:rPr lang="en-GB" sz="2400" spc="-1" dirty="0">
                <a:solidFill>
                  <a:srgbClr val="2E90A4"/>
                </a:solidFill>
                <a:ea typeface="ＭＳ Ｐゴシック"/>
              </a:rPr>
              <a:t>: 2 700 weapons, shoulder-borne anti-tank weapons and protective equipment such as body armour. </a:t>
            </a:r>
          </a:p>
          <a:p>
            <a:pPr>
              <a:buFontTx/>
              <a:buChar char="-"/>
            </a:pPr>
            <a:r>
              <a:rPr lang="en-GB" sz="2400" b="1" spc="-1" dirty="0">
                <a:solidFill>
                  <a:srgbClr val="2E90A4"/>
                </a:solidFill>
                <a:ea typeface="ＭＳ Ｐゴシック"/>
              </a:rPr>
              <a:t>Spain</a:t>
            </a:r>
            <a:r>
              <a:rPr lang="en-GB" sz="2400" spc="-1" dirty="0">
                <a:solidFill>
                  <a:srgbClr val="2E90A4"/>
                </a:solidFill>
                <a:ea typeface="ＭＳ Ｐゴシック"/>
              </a:rPr>
              <a:t>: weapons, ammunitions, medical material and protective equipment. </a:t>
            </a:r>
          </a:p>
          <a:p>
            <a:pPr>
              <a:buFontTx/>
              <a:buChar char="-"/>
            </a:pPr>
            <a:r>
              <a:rPr lang="en-GB" sz="2400" b="1" spc="-1" dirty="0">
                <a:solidFill>
                  <a:srgbClr val="2E90A4"/>
                </a:solidFill>
                <a:ea typeface="ＭＳ Ｐゴシック"/>
              </a:rPr>
              <a:t>France</a:t>
            </a:r>
            <a:r>
              <a:rPr lang="en-GB" sz="2400" spc="-1" dirty="0">
                <a:solidFill>
                  <a:srgbClr val="2E90A4"/>
                </a:solidFill>
                <a:ea typeface="ＭＳ Ｐゴシック"/>
              </a:rPr>
              <a:t>: missiles, ammunitions, protective equipment and fuel. </a:t>
            </a:r>
          </a:p>
          <a:p>
            <a:pPr>
              <a:buFontTx/>
              <a:buChar char="-"/>
            </a:pPr>
            <a:r>
              <a:rPr lang="en-GB" sz="2400" b="1" spc="-1" dirty="0">
                <a:solidFill>
                  <a:srgbClr val="2E90A4"/>
                </a:solidFill>
                <a:ea typeface="ＭＳ Ｐゴシック"/>
              </a:rPr>
              <a:t>Italy</a:t>
            </a:r>
            <a:r>
              <a:rPr lang="en-GB" sz="2400" spc="-1" dirty="0">
                <a:solidFill>
                  <a:srgbClr val="2E90A4"/>
                </a:solidFill>
                <a:ea typeface="ＭＳ Ｐゴシック"/>
              </a:rPr>
              <a:t>: demining material and protective equipment. </a:t>
            </a:r>
          </a:p>
          <a:p>
            <a:pPr>
              <a:buFontTx/>
              <a:buChar char="-"/>
            </a:pPr>
            <a:r>
              <a:rPr lang="en-GB" sz="2400" b="1" spc="-1" dirty="0">
                <a:solidFill>
                  <a:srgbClr val="2E90A4"/>
                </a:solidFill>
                <a:ea typeface="ＭＳ Ｐゴシック"/>
              </a:rPr>
              <a:t>Netherlands</a:t>
            </a:r>
            <a:r>
              <a:rPr lang="en-GB" sz="2400" spc="-1" dirty="0">
                <a:solidFill>
                  <a:srgbClr val="2E90A4"/>
                </a:solidFill>
                <a:ea typeface="ＭＳ Ｐゴシック"/>
              </a:rPr>
              <a:t>: anti-tank weapons, 100 rifles, 400 missiles, ammunition, as well as radars and protective equipment</a:t>
            </a:r>
            <a:r>
              <a:rPr lang="en-GB" sz="2400" dirty="0">
                <a:solidFill>
                  <a:srgbClr val="0070C0"/>
                </a:solidFill>
              </a:rPr>
              <a:t>. </a:t>
            </a:r>
            <a:endParaRPr lang="en-IE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4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76FC6-6092-EC4E-8385-E1F9C56F94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945" y="1424198"/>
            <a:ext cx="11628260" cy="4633238"/>
          </a:xfrm>
        </p:spPr>
        <p:txBody>
          <a:bodyPr/>
          <a:lstStyle/>
          <a:p>
            <a:pPr>
              <a:buFontTx/>
              <a:buChar char="-"/>
            </a:pPr>
            <a:r>
              <a:rPr lang="en-GB" sz="2800" b="1" spc="-1" dirty="0">
                <a:solidFill>
                  <a:srgbClr val="2E90A4"/>
                </a:solidFill>
                <a:ea typeface="ＭＳ Ｐゴシック"/>
              </a:rPr>
              <a:t>Sweden</a:t>
            </a:r>
            <a:r>
              <a:rPr lang="en-GB" sz="2800" spc="-1" dirty="0">
                <a:solidFill>
                  <a:srgbClr val="2E90A4"/>
                </a:solidFill>
                <a:ea typeface="ＭＳ Ｐゴシック"/>
              </a:rPr>
              <a:t>: 5 000 anti-tank rocket launchers and 5 000 bullet-proof vests. </a:t>
            </a:r>
          </a:p>
          <a:p>
            <a:pPr>
              <a:buFontTx/>
              <a:buChar char="-"/>
            </a:pPr>
            <a:r>
              <a:rPr lang="en-GB" sz="2800" b="1" spc="-1" dirty="0">
                <a:solidFill>
                  <a:srgbClr val="2E90A4"/>
                </a:solidFill>
                <a:ea typeface="ＭＳ Ｐゴシック"/>
              </a:rPr>
              <a:t>Czechia</a:t>
            </a:r>
            <a:r>
              <a:rPr lang="en-GB" sz="2800" spc="-1" dirty="0">
                <a:solidFill>
                  <a:srgbClr val="2E90A4"/>
                </a:solidFill>
                <a:ea typeface="ＭＳ Ｐゴシック"/>
              </a:rPr>
              <a:t>: arms, including 150 guns, 5 000 assault rifles, 2 085 other rifles, 3 200 machine guns, the corresponding ammunition, as well as medical material. </a:t>
            </a:r>
          </a:p>
          <a:p>
            <a:pPr>
              <a:buFontTx/>
              <a:buChar char="-"/>
            </a:pPr>
            <a:r>
              <a:rPr lang="en-GB" sz="2800" b="1" spc="-1" dirty="0">
                <a:solidFill>
                  <a:srgbClr val="2E90A4"/>
                </a:solidFill>
                <a:ea typeface="ＭＳ Ｐゴシック"/>
              </a:rPr>
              <a:t>Estonia</a:t>
            </a:r>
            <a:r>
              <a:rPr lang="en-GB" sz="2800" spc="-1" dirty="0">
                <a:solidFill>
                  <a:srgbClr val="2E90A4"/>
                </a:solidFill>
                <a:ea typeface="ＭＳ Ｐゴシック"/>
              </a:rPr>
              <a:t>: anti-tank missiles, protective equipment and medical material. </a:t>
            </a:r>
          </a:p>
          <a:p>
            <a:pPr>
              <a:buFontTx/>
              <a:buChar char="-"/>
            </a:pPr>
            <a:r>
              <a:rPr lang="en-GB" sz="2800" b="1" spc="-1" dirty="0">
                <a:solidFill>
                  <a:srgbClr val="2E90A4"/>
                </a:solidFill>
                <a:ea typeface="ＭＳ Ｐゴシック"/>
              </a:rPr>
              <a:t>Latvia</a:t>
            </a:r>
            <a:r>
              <a:rPr lang="en-GB" sz="2800" spc="-1" dirty="0">
                <a:solidFill>
                  <a:srgbClr val="2E90A4"/>
                </a:solidFill>
                <a:ea typeface="ＭＳ Ｐゴシック"/>
              </a:rPr>
              <a:t>: drones and ammunition. </a:t>
            </a:r>
          </a:p>
          <a:p>
            <a:pPr>
              <a:buFontTx/>
              <a:buChar char="-"/>
            </a:pPr>
            <a:r>
              <a:rPr lang="en-GB" sz="2800" b="1" spc="-1" dirty="0">
                <a:solidFill>
                  <a:srgbClr val="2E90A4"/>
                </a:solidFill>
                <a:ea typeface="ＭＳ Ｐゴシック"/>
              </a:rPr>
              <a:t>Finland</a:t>
            </a:r>
            <a:r>
              <a:rPr lang="en-GB" sz="2800" spc="-1" dirty="0">
                <a:solidFill>
                  <a:srgbClr val="2E90A4"/>
                </a:solidFill>
                <a:ea typeface="ＭＳ Ｐゴシック"/>
              </a:rPr>
              <a:t>: 2 500 assault rifles, ammunition, 1 500 anti-tank weapons, plus protective equipment, medical material and enhanced humanitarian support. </a:t>
            </a:r>
          </a:p>
          <a:p>
            <a:pPr>
              <a:buFontTx/>
              <a:buChar char="-"/>
            </a:pPr>
            <a:r>
              <a:rPr lang="en-GB" sz="2800" b="1" spc="-1" dirty="0">
                <a:solidFill>
                  <a:srgbClr val="2E90A4"/>
                </a:solidFill>
                <a:ea typeface="ＭＳ Ｐゴシック"/>
              </a:rPr>
              <a:t>Hungary</a:t>
            </a:r>
            <a:r>
              <a:rPr lang="en-GB" sz="2800" spc="-1" dirty="0">
                <a:solidFill>
                  <a:srgbClr val="2E90A4"/>
                </a:solidFill>
                <a:ea typeface="ＭＳ Ｐゴシック"/>
              </a:rPr>
              <a:t>: no lethal weapons, but a humanitarian aid package, including fuel and food. </a:t>
            </a:r>
          </a:p>
          <a:p>
            <a:endParaRPr lang="en-I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9E8DB0-F1D2-1243-B94D-CB32DA36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607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87D2-2C4C-3044-B09F-8A005FA0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IE" sz="4000" dirty="0"/>
              <a:t>EU sanctions : a restrictive and broader scope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FCD45-C5BC-1543-A953-28443CF1C9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485" y="1335186"/>
            <a:ext cx="11668716" cy="4414432"/>
          </a:xfrm>
        </p:spPr>
        <p:txBody>
          <a:bodyPr/>
          <a:lstStyle/>
          <a:p>
            <a:pPr marL="0" indent="0">
              <a:buNone/>
            </a:pPr>
            <a:r>
              <a:rPr lang="en-IE" sz="3200" spc="-1" dirty="0">
                <a:solidFill>
                  <a:srgbClr val="2E90A4"/>
                </a:solidFill>
                <a:ea typeface="ＭＳ Ｐゴシック"/>
              </a:rPr>
              <a:t>Sanctions are </a:t>
            </a:r>
            <a:r>
              <a:rPr lang="en-IE" sz="3200" b="1" spc="-1" dirty="0">
                <a:solidFill>
                  <a:srgbClr val="2E90A4"/>
                </a:solidFill>
                <a:ea typeface="ＭＳ Ｐゴシック"/>
              </a:rPr>
              <a:t>not</a:t>
            </a:r>
            <a:r>
              <a:rPr lang="en-IE" sz="3200" spc="-1" dirty="0">
                <a:solidFill>
                  <a:srgbClr val="2E90A4"/>
                </a:solidFill>
                <a:ea typeface="ＭＳ Ｐゴシック"/>
              </a:rPr>
              <a:t> covering supplies from Russia to the EU</a:t>
            </a:r>
          </a:p>
          <a:p>
            <a:pPr>
              <a:buFontTx/>
              <a:buChar char="-"/>
            </a:pPr>
            <a:r>
              <a:rPr lang="en-IE" sz="3200" dirty="0"/>
              <a:t>Oil and raw material</a:t>
            </a:r>
          </a:p>
          <a:p>
            <a:pPr marL="0" indent="0">
              <a:buNone/>
            </a:pPr>
            <a:r>
              <a:rPr lang="en-IE" sz="3200" spc="-1" dirty="0">
                <a:solidFill>
                  <a:srgbClr val="2E90A4"/>
                </a:solidFill>
                <a:ea typeface="ＭＳ Ｐゴシック"/>
              </a:rPr>
              <a:t>Sanctions adopted also again Crimea or Sevastopol   and the </a:t>
            </a:r>
            <a:r>
              <a:rPr lang="en-IE" sz="3200" b="1" spc="-1" dirty="0">
                <a:solidFill>
                  <a:srgbClr val="2E90A4"/>
                </a:solidFill>
                <a:ea typeface="ＭＳ Ｐゴシック"/>
              </a:rPr>
              <a:t>non-government controlled areas </a:t>
            </a:r>
            <a:r>
              <a:rPr lang="en-IE" sz="3200" spc="-1" dirty="0">
                <a:solidFill>
                  <a:srgbClr val="2E90A4"/>
                </a:solidFill>
                <a:ea typeface="ＭＳ Ｐゴシック"/>
              </a:rPr>
              <a:t>of the Donetsk and Luhansk oblasts of Ukraine</a:t>
            </a:r>
          </a:p>
          <a:p>
            <a:pPr>
              <a:buFontTx/>
              <a:buChar char="-"/>
            </a:pPr>
            <a:r>
              <a:rPr lang="en-IE" sz="3200" dirty="0"/>
              <a:t>Import prohibition into the EU of goods originating from those areas with the exception of goods having been granted a certificate of origin by the Government of Ukraine.</a:t>
            </a:r>
          </a:p>
          <a:p>
            <a:pPr>
              <a:buFontTx/>
              <a:buChar char="-"/>
            </a:pPr>
            <a:r>
              <a:rPr lang="en-IE" sz="3200" dirty="0"/>
              <a:t>Export prohibition almost similar to the Russian ones</a:t>
            </a:r>
          </a:p>
          <a:p>
            <a:pPr>
              <a:buFontTx/>
              <a:buChar char="-"/>
            </a:pPr>
            <a:endParaRPr lang="en-IE" sz="3200" spc="-1" dirty="0">
              <a:solidFill>
                <a:srgbClr val="2E90A4"/>
              </a:solidFill>
              <a:ea typeface="ＭＳ Ｐゴシック"/>
            </a:endParaRP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2100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87D2-2C4C-3044-B09F-8A005FA0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E" sz="4000" dirty="0"/>
              <a:t>EU sanctions scope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FCD45-C5BC-1543-A953-28443CF1C9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3600" spc="-1" dirty="0">
                <a:solidFill>
                  <a:srgbClr val="2E90A4"/>
                </a:solidFill>
                <a:ea typeface="ＭＳ Ｐゴシック"/>
              </a:rPr>
              <a:t>Sanctions in return adopted by Russia  against the EU </a:t>
            </a:r>
          </a:p>
          <a:p>
            <a:pPr>
              <a:buFontTx/>
              <a:buChar char="-"/>
            </a:pPr>
            <a:r>
              <a:rPr lang="en-GB" sz="2900" dirty="0"/>
              <a:t>2014/15 : import ban of milk and dairy products, pork, poultry, beef, fish and crustaceans, vegetables, and fruits </a:t>
            </a:r>
            <a:endParaRPr lang="en-IE" sz="2900" spc="-1" dirty="0">
              <a:solidFill>
                <a:srgbClr val="2E90A4"/>
              </a:solidFill>
              <a:ea typeface="ＭＳ Ｐゴシック"/>
            </a:endParaRPr>
          </a:p>
          <a:p>
            <a:pPr>
              <a:buFontTx/>
              <a:buChar char="-"/>
            </a:pPr>
            <a:r>
              <a:rPr lang="en-GB" sz="2900" dirty="0"/>
              <a:t>2022 export prohibition of 200 products: telecoms, medical, vehicle, agricultural, and electrical equipment, as well as some forestry products such as timber.</a:t>
            </a:r>
            <a:endParaRPr lang="en-IE" sz="2900" spc="-1" dirty="0">
              <a:solidFill>
                <a:srgbClr val="2E90A4"/>
              </a:solidFill>
              <a:ea typeface="ＭＳ Ｐゴシック"/>
            </a:endParaRPr>
          </a:p>
          <a:p>
            <a:pPr>
              <a:buFontTx/>
              <a:buChar char="-"/>
            </a:pPr>
            <a:r>
              <a:rPr lang="en-IE" sz="2900" dirty="0"/>
              <a:t>2022: gas supply shut off  to Poland and Bulgaria and potentially any other EU countries not paying in </a:t>
            </a:r>
            <a:r>
              <a:rPr lang="en-IE" sz="2900" dirty="0" err="1"/>
              <a:t>rubles</a:t>
            </a:r>
            <a:r>
              <a:rPr lang="en-IE" sz="2900" dirty="0"/>
              <a:t> </a:t>
            </a:r>
          </a:p>
          <a:p>
            <a:pPr marL="0" indent="0">
              <a:buNone/>
            </a:pPr>
            <a:endParaRPr lang="en-IE" sz="2800" dirty="0"/>
          </a:p>
          <a:p>
            <a:pPr>
              <a:buFontTx/>
              <a:buChar char="-"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1818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B53A-3DDB-9449-86FB-021C4468A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E" sz="3600" dirty="0"/>
              <a:t>Russian Sanctions objectives  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74AFB-EC95-A147-9A03-85AC10FFF5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497" y="2039192"/>
            <a:ext cx="11579704" cy="3710425"/>
          </a:xfrm>
        </p:spPr>
        <p:txBody>
          <a:bodyPr/>
          <a:lstStyle/>
          <a:p>
            <a:pPr>
              <a:buFontTx/>
              <a:buChar char="-"/>
            </a:pPr>
            <a:r>
              <a:rPr lang="en-IE" sz="3600" spc="-1" dirty="0">
                <a:solidFill>
                  <a:srgbClr val="2E90A4"/>
                </a:solidFill>
                <a:ea typeface="ＭＳ Ｐゴシック"/>
              </a:rPr>
              <a:t>To </a:t>
            </a:r>
            <a:r>
              <a:rPr lang="en-IE" sz="3600" b="1" spc="-1" dirty="0">
                <a:solidFill>
                  <a:srgbClr val="2E90A4"/>
                </a:solidFill>
                <a:ea typeface="ＭＳ Ｐゴシック"/>
              </a:rPr>
              <a:t>stop</a:t>
            </a:r>
            <a:r>
              <a:rPr lang="en-IE" sz="3600" spc="-1" dirty="0">
                <a:solidFill>
                  <a:srgbClr val="2E90A4"/>
                </a:solidFill>
                <a:ea typeface="ＭＳ Ｐゴシック"/>
              </a:rPr>
              <a:t> the conflict and obtain an cease fire ?</a:t>
            </a:r>
          </a:p>
          <a:p>
            <a:pPr>
              <a:buFontTx/>
              <a:buChar char="-"/>
            </a:pPr>
            <a:r>
              <a:rPr lang="en-IE" sz="3600" spc="-1" dirty="0">
                <a:solidFill>
                  <a:srgbClr val="2E90A4"/>
                </a:solidFill>
                <a:ea typeface="ＭＳ Ｐゴシック"/>
              </a:rPr>
              <a:t>To </a:t>
            </a:r>
            <a:r>
              <a:rPr lang="en-IE" sz="3600" b="1" spc="-1" dirty="0">
                <a:solidFill>
                  <a:srgbClr val="2E90A4"/>
                </a:solidFill>
                <a:ea typeface="ＭＳ Ｐゴシック"/>
              </a:rPr>
              <a:t>withdraw </a:t>
            </a:r>
            <a:r>
              <a:rPr lang="en-IE" sz="3600" spc="-1" dirty="0">
                <a:solidFill>
                  <a:srgbClr val="2E90A4"/>
                </a:solidFill>
                <a:ea typeface="ＭＳ Ｐゴシック"/>
              </a:rPr>
              <a:t>Russian Federation armed forces  up to the 2014/15 position  or before 2014 ?</a:t>
            </a:r>
          </a:p>
          <a:p>
            <a:pPr>
              <a:buFontTx/>
              <a:buChar char="-"/>
            </a:pPr>
            <a:r>
              <a:rPr lang="en-IE" sz="3600" spc="-1" dirty="0">
                <a:solidFill>
                  <a:srgbClr val="2E90A4"/>
                </a:solidFill>
                <a:ea typeface="ＭＳ Ｐゴシック"/>
              </a:rPr>
              <a:t>To </a:t>
            </a:r>
            <a:r>
              <a:rPr lang="en-IE" sz="3600" b="1" spc="-1" dirty="0">
                <a:solidFill>
                  <a:srgbClr val="2E90A4"/>
                </a:solidFill>
                <a:ea typeface="ＭＳ Ｐゴシック"/>
              </a:rPr>
              <a:t>change</a:t>
            </a:r>
            <a:r>
              <a:rPr lang="en-IE" sz="3600" spc="-1" dirty="0">
                <a:solidFill>
                  <a:srgbClr val="2E90A4"/>
                </a:solidFill>
                <a:ea typeface="ＭＳ Ｐゴシック"/>
              </a:rPr>
              <a:t> the Russian Government and get its President demission ?</a:t>
            </a:r>
          </a:p>
        </p:txBody>
      </p:sp>
    </p:spTree>
    <p:extLst>
      <p:ext uri="{BB962C8B-B14F-4D97-AF65-F5344CB8AC3E}">
        <p14:creationId xmlns:p14="http://schemas.microsoft.com/office/powerpoint/2010/main" val="417178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11A9D-3113-1143-904B-8B41FC62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E" dirty="0"/>
              <a:t>Does the EU declare war to Russian Federation 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EED95-9934-E543-BDF1-7A009C4D4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085" y="2073244"/>
            <a:ext cx="11534116" cy="3676374"/>
          </a:xfrm>
        </p:spPr>
        <p:txBody>
          <a:bodyPr/>
          <a:lstStyle/>
          <a:p>
            <a:pPr>
              <a:buFontTx/>
              <a:buChar char="-"/>
            </a:pPr>
            <a:r>
              <a:rPr lang="en-IE" sz="3200" spc="-1" dirty="0">
                <a:solidFill>
                  <a:srgbClr val="2E90A4"/>
                </a:solidFill>
                <a:ea typeface="ＭＳ Ｐゴシック"/>
              </a:rPr>
              <a:t>A ”declaration of war” has not been notified to the Russian Federation Government </a:t>
            </a:r>
          </a:p>
          <a:p>
            <a:pPr>
              <a:buFontTx/>
              <a:buChar char="-"/>
            </a:pPr>
            <a:r>
              <a:rPr lang="en-IE" sz="3200" spc="-1" dirty="0">
                <a:solidFill>
                  <a:srgbClr val="2E90A4"/>
                </a:solidFill>
                <a:ea typeface="ＭＳ Ｐゴシック"/>
              </a:rPr>
              <a:t>No direct engagement of EU Member States Armed forces</a:t>
            </a:r>
          </a:p>
          <a:p>
            <a:pPr>
              <a:buFontTx/>
              <a:buChar char="-"/>
            </a:pPr>
            <a:endParaRPr lang="en-IE" sz="3200" spc="-1" dirty="0">
              <a:solidFill>
                <a:srgbClr val="2E90A4"/>
              </a:solidFill>
              <a:ea typeface="ＭＳ Ｐゴシック"/>
            </a:endParaRPr>
          </a:p>
          <a:p>
            <a:pPr marL="0" indent="0">
              <a:buNone/>
            </a:pPr>
            <a:r>
              <a:rPr lang="en-IE" sz="3200" spc="-1" dirty="0">
                <a:solidFill>
                  <a:srgbClr val="2E90A4"/>
                </a:solidFill>
                <a:ea typeface="ＭＳ Ｐゴシック"/>
              </a:rPr>
              <a:t>Should the </a:t>
            </a:r>
            <a:r>
              <a:rPr lang="en-IE" sz="3200" spc="-1" dirty="0" err="1">
                <a:solidFill>
                  <a:srgbClr val="2E90A4"/>
                </a:solidFill>
                <a:ea typeface="ＭＳ Ｐゴシック"/>
              </a:rPr>
              <a:t>XXIst</a:t>
            </a:r>
            <a:r>
              <a:rPr lang="en-IE" sz="3200" spc="-1" dirty="0">
                <a:solidFill>
                  <a:srgbClr val="2E90A4"/>
                </a:solidFill>
                <a:ea typeface="ＭＳ Ｐゴシック"/>
              </a:rPr>
              <a:t> Century definition of war be so restrictive?</a:t>
            </a:r>
          </a:p>
          <a:p>
            <a:pPr marL="0" indent="0">
              <a:buNone/>
            </a:pPr>
            <a:endParaRPr lang="en-IE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1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6D64C0-054D-3C4E-96E5-332BF0CFEF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52600" y="2750495"/>
            <a:ext cx="8686800" cy="2092812"/>
          </a:xfrm>
        </p:spPr>
        <p:txBody>
          <a:bodyPr/>
          <a:lstStyle/>
          <a:p>
            <a:pPr marL="0" indent="0" algn="ctr">
              <a:buNone/>
            </a:pPr>
            <a:r>
              <a:rPr lang="en-GB" sz="4399" b="1" dirty="0">
                <a:solidFill>
                  <a:srgbClr val="2E90A4"/>
                </a:solidFill>
              </a:rPr>
              <a:t>The EU Sanctions in response to the Russian invasion of Ukraine: understanding a mechanism </a:t>
            </a:r>
          </a:p>
          <a:p>
            <a:pPr marL="0" indent="0" algn="ctr">
              <a:buNone/>
            </a:pPr>
            <a:endParaRPr lang="en-GB" sz="4399" b="1" dirty="0">
              <a:solidFill>
                <a:srgbClr val="2E90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3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ACFAD-2394-3F43-91F1-E3F77E69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E" sz="3200" dirty="0"/>
              <a:t>EU sanctions : main elements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BE577-4F89-2A43-8C3A-24D0BF275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3200" spc="-1" dirty="0">
                <a:solidFill>
                  <a:srgbClr val="2E90A4"/>
                </a:solidFill>
                <a:ea typeface="ＭＳ Ｐゴシック"/>
              </a:rPr>
              <a:t>Several </a:t>
            </a:r>
            <a:r>
              <a:rPr lang="en-IE" sz="3200" b="1" spc="-1" dirty="0">
                <a:solidFill>
                  <a:srgbClr val="2E90A4"/>
                </a:solidFill>
                <a:ea typeface="ＭＳ Ｐゴシック"/>
              </a:rPr>
              <a:t>packages</a:t>
            </a:r>
            <a:r>
              <a:rPr lang="en-IE" sz="3200" spc="-1" dirty="0">
                <a:solidFill>
                  <a:srgbClr val="2E90A4"/>
                </a:solidFill>
                <a:ea typeface="ＭＳ Ｐゴシック"/>
              </a:rPr>
              <a:t> of sanctions adopted </a:t>
            </a:r>
          </a:p>
          <a:p>
            <a:pPr>
              <a:buFontTx/>
              <a:buChar char="-"/>
            </a:pPr>
            <a:r>
              <a:rPr lang="en-IE" sz="3200" spc="-1" dirty="0">
                <a:solidFill>
                  <a:srgbClr val="2E90A4"/>
                </a:solidFill>
                <a:ea typeface="ＭＳ Ｐゴシック"/>
              </a:rPr>
              <a:t>First round in September 2014 (regularly renew)</a:t>
            </a:r>
          </a:p>
          <a:p>
            <a:pPr>
              <a:buFontTx/>
              <a:buChar char="-"/>
            </a:pPr>
            <a:r>
              <a:rPr lang="en-IE" sz="3200" spc="-1" dirty="0">
                <a:solidFill>
                  <a:srgbClr val="2E90A4"/>
                </a:solidFill>
                <a:ea typeface="ＭＳ Ｐゴシック"/>
              </a:rPr>
              <a:t>Second round in February 2022 (fives packages) </a:t>
            </a:r>
          </a:p>
          <a:p>
            <a:pPr marL="0" indent="0">
              <a:buNone/>
            </a:pPr>
            <a:r>
              <a:rPr lang="en-IE" sz="3200" spc="-1" dirty="0">
                <a:solidFill>
                  <a:srgbClr val="2E90A4"/>
                </a:solidFill>
                <a:ea typeface="ＭＳ Ｐゴシック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https://sanctionsmap.eu</a:t>
            </a:r>
            <a:endParaRPr lang="en-IE" sz="3200" spc="-1" dirty="0">
              <a:solidFill>
                <a:srgbClr val="2E90A4"/>
              </a:solidFill>
              <a:ea typeface="ＭＳ Ｐゴシック"/>
            </a:endParaRPr>
          </a:p>
          <a:p>
            <a:pPr marL="0" indent="0">
              <a:buNone/>
            </a:pPr>
            <a:endParaRPr lang="en-IE" sz="3200" spc="-1" dirty="0">
              <a:solidFill>
                <a:srgbClr val="2E90A4"/>
              </a:solidFill>
              <a:ea typeface="ＭＳ Ｐゴシック"/>
            </a:endParaRPr>
          </a:p>
          <a:p>
            <a:pPr marL="0" indent="0">
              <a:buNone/>
            </a:pPr>
            <a:r>
              <a:rPr lang="en-IE" sz="3200" spc="-1" dirty="0">
                <a:solidFill>
                  <a:srgbClr val="2E90A4"/>
                </a:solidFill>
                <a:ea typeface="ＭＳ Ｐゴシック"/>
              </a:rPr>
              <a:t>Very large scope: weapons, dual use goods, financial measures, aviation, iron, luxury goods, oil, …</a:t>
            </a:r>
          </a:p>
          <a:p>
            <a:pPr marL="0" indent="0">
              <a:buNone/>
            </a:pPr>
            <a:endParaRPr lang="en-IE" sz="3200" spc="-1" dirty="0">
              <a:solidFill>
                <a:srgbClr val="2E90A4"/>
              </a:solidFill>
              <a:ea typeface="ＭＳ Ｐゴシック"/>
            </a:endParaRPr>
          </a:p>
          <a:p>
            <a:pPr marL="0" indent="0">
              <a:buNone/>
            </a:pP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45715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1DB2-7C61-7A42-AA8E-702CC326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IE" dirty="0"/>
              <a:t>Decision making process is </a:t>
            </a:r>
            <a:r>
              <a:rPr lang="en-IE" spc="-1" dirty="0">
                <a:ea typeface="ＭＳ Ｐゴシック"/>
              </a:rPr>
              <a:t>articulated between EU Institutions and its Member States 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C6404-04DC-A44F-AFE6-188C34E33E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164" y="1497105"/>
            <a:ext cx="12021671" cy="4536141"/>
          </a:xfrm>
        </p:spPr>
        <p:txBody>
          <a:bodyPr/>
          <a:lstStyle/>
          <a:p>
            <a:pPr>
              <a:buFontTx/>
              <a:buChar char="-"/>
            </a:pPr>
            <a:r>
              <a:rPr lang="en-IE" sz="2800" b="1" spc="-1" dirty="0">
                <a:solidFill>
                  <a:srgbClr val="2E90A4"/>
                </a:solidFill>
                <a:ea typeface="ＭＳ Ｐゴシック"/>
              </a:rPr>
              <a:t>Political decision to adopt sanctions </a:t>
            </a:r>
            <a:r>
              <a:rPr lang="en-IE" sz="2800" spc="-1" dirty="0">
                <a:solidFill>
                  <a:srgbClr val="2E90A4"/>
                </a:solidFill>
                <a:ea typeface="ＭＳ Ｐゴシック"/>
              </a:rPr>
              <a:t>: prerogative of the EU Council of Ministers</a:t>
            </a:r>
          </a:p>
          <a:p>
            <a:pPr lvl="1">
              <a:buFontTx/>
              <a:buChar char="-"/>
            </a:pPr>
            <a:r>
              <a:rPr lang="en-GB" sz="2600" spc="-1" dirty="0">
                <a:solidFill>
                  <a:srgbClr val="3E4B5D"/>
                </a:solidFill>
                <a:ea typeface="ＭＳ Ｐゴシック"/>
              </a:rPr>
              <a:t>Council </a:t>
            </a:r>
            <a:r>
              <a:rPr lang="en-GB" sz="2600" b="1" spc="-1" dirty="0">
                <a:solidFill>
                  <a:srgbClr val="3E4B5D"/>
                </a:solidFill>
                <a:ea typeface="ＭＳ Ｐゴシック"/>
              </a:rPr>
              <a:t>Decision</a:t>
            </a:r>
            <a:r>
              <a:rPr lang="en-GB" sz="2600" spc="-1" dirty="0">
                <a:solidFill>
                  <a:srgbClr val="3E4B5D"/>
                </a:solidFill>
                <a:ea typeface="ＭＳ Ｐゴシック"/>
              </a:rPr>
              <a:t> (CFSP) 2022/264 of 23 February 2022 amending Decision 2014/512/CFSP concerning restrictive measures in view of Russia’s actions destabilising the situation in Ukraine</a:t>
            </a:r>
            <a:endParaRPr lang="en-IE" sz="2600" spc="-1" dirty="0">
              <a:solidFill>
                <a:srgbClr val="3E4B5D"/>
              </a:solidFill>
              <a:ea typeface="ＭＳ Ｐゴシック"/>
            </a:endParaRPr>
          </a:p>
          <a:p>
            <a:pPr>
              <a:buFontTx/>
              <a:buChar char="-"/>
            </a:pPr>
            <a:r>
              <a:rPr lang="en-IE" sz="2800" b="1" spc="-1" dirty="0">
                <a:solidFill>
                  <a:srgbClr val="2E90A4"/>
                </a:solidFill>
                <a:ea typeface="ＭＳ Ｐゴシック"/>
              </a:rPr>
              <a:t>Adoption of measures</a:t>
            </a:r>
            <a:r>
              <a:rPr lang="en-IE" sz="2800" spc="-1" dirty="0">
                <a:solidFill>
                  <a:srgbClr val="2E90A4"/>
                </a:solidFill>
                <a:ea typeface="ＭＳ Ｐゴシック"/>
              </a:rPr>
              <a:t>  : prerogative of the EU Council of Ministers EU Parliament is only informed </a:t>
            </a:r>
          </a:p>
          <a:p>
            <a:pPr lvl="1">
              <a:buFontTx/>
              <a:buChar char="-"/>
            </a:pPr>
            <a:r>
              <a:rPr lang="en-GB" sz="2600" spc="-1" dirty="0">
                <a:solidFill>
                  <a:srgbClr val="3E4B5D"/>
                </a:solidFill>
                <a:ea typeface="ＭＳ Ｐゴシック"/>
              </a:rPr>
              <a:t>Council </a:t>
            </a:r>
            <a:r>
              <a:rPr lang="en-GB" sz="2600" b="1" spc="-1" dirty="0">
                <a:solidFill>
                  <a:srgbClr val="3E4B5D"/>
                </a:solidFill>
                <a:ea typeface="ＭＳ Ｐゴシック"/>
              </a:rPr>
              <a:t>Regulation</a:t>
            </a:r>
            <a:r>
              <a:rPr lang="en-GB" sz="2600" spc="-1" dirty="0">
                <a:solidFill>
                  <a:srgbClr val="3E4B5D"/>
                </a:solidFill>
                <a:ea typeface="ＭＳ Ｐゴシック"/>
              </a:rPr>
              <a:t> (EU) 2022/262 of 23 February 2022 amending Regulation (EU) No 833/2014 concerning restrictive measures in view of Russia’s actions destabilising the situation in Ukraine</a:t>
            </a:r>
            <a:endParaRPr lang="en-IE" sz="2600" spc="-1" dirty="0">
              <a:solidFill>
                <a:srgbClr val="3E4B5D"/>
              </a:solidFill>
              <a:ea typeface="ＭＳ Ｐゴシック"/>
            </a:endParaRPr>
          </a:p>
          <a:p>
            <a:pPr>
              <a:buFontTx/>
              <a:buChar char="-"/>
            </a:pPr>
            <a:r>
              <a:rPr lang="en-IE" sz="2800" b="1" spc="-1" dirty="0">
                <a:solidFill>
                  <a:srgbClr val="2E90A4"/>
                </a:solidFill>
                <a:ea typeface="ＭＳ Ｐゴシック"/>
              </a:rPr>
              <a:t>Implementation of measures </a:t>
            </a:r>
            <a:r>
              <a:rPr lang="en-IE" sz="2800" spc="-1" dirty="0">
                <a:solidFill>
                  <a:srgbClr val="2E90A4"/>
                </a:solidFill>
                <a:ea typeface="ＭＳ Ｐゴシック"/>
              </a:rPr>
              <a:t>: prerogative of individual Member States</a:t>
            </a:r>
          </a:p>
        </p:txBody>
      </p:sp>
    </p:spTree>
    <p:extLst>
      <p:ext uri="{BB962C8B-B14F-4D97-AF65-F5344CB8AC3E}">
        <p14:creationId xmlns:p14="http://schemas.microsoft.com/office/powerpoint/2010/main" val="335072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4B3636C-550D-DE43-9EAC-1A8B10BC3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164" y="1416424"/>
            <a:ext cx="11332023" cy="457977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Assets </a:t>
            </a:r>
            <a:r>
              <a:rPr lang="en-GB" sz="2100" b="1" spc="-1" dirty="0">
                <a:solidFill>
                  <a:srgbClr val="2E90A4"/>
                </a:solidFill>
                <a:ea typeface="ＭＳ Ｐゴシック"/>
              </a:rPr>
              <a:t>freezing</a:t>
            </a: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 of individuals;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Prohibition from </a:t>
            </a:r>
            <a:r>
              <a:rPr lang="en-GB" sz="2100" b="1" spc="-1" dirty="0">
                <a:solidFill>
                  <a:srgbClr val="2E90A4"/>
                </a:solidFill>
                <a:ea typeface="ＭＳ Ｐゴシック"/>
              </a:rPr>
              <a:t>making funds </a:t>
            </a: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available to the listed individuals and entities;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100" b="1" spc="-1" dirty="0">
                <a:solidFill>
                  <a:srgbClr val="2E90A4"/>
                </a:solidFill>
                <a:ea typeface="ＭＳ Ｐゴシック"/>
              </a:rPr>
              <a:t>Travel ban </a:t>
            </a: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applicable to the listed persons prevents these from entering or transiting through EU territory;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100" b="1" spc="-1" dirty="0">
                <a:solidFill>
                  <a:srgbClr val="2E90A4"/>
                </a:solidFill>
                <a:ea typeface="ＭＳ Ｐゴシック"/>
              </a:rPr>
              <a:t>Financial sanctions </a:t>
            </a: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targeting 70% of the Russian banking market and key state-owned companies;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Prohibition of the sale, supply, transfer or export to Russia of specific goods and technologies in </a:t>
            </a:r>
            <a:r>
              <a:rPr lang="en-GB" sz="2100" b="1" spc="-1" dirty="0">
                <a:solidFill>
                  <a:srgbClr val="2E90A4"/>
                </a:solidFill>
                <a:ea typeface="ＭＳ Ｐゴシック"/>
              </a:rPr>
              <a:t>oil refining</a:t>
            </a: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Export ban covering goods and technology in the </a:t>
            </a:r>
            <a:r>
              <a:rPr lang="en-GB" sz="2100" b="1" spc="-1" dirty="0">
                <a:solidFill>
                  <a:srgbClr val="2E90A4"/>
                </a:solidFill>
                <a:ea typeface="ＭＳ Ｐゴシック"/>
              </a:rPr>
              <a:t>aviation</a:t>
            </a: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 and </a:t>
            </a:r>
            <a:r>
              <a:rPr lang="en-GB" sz="2100" b="1" spc="-1" dirty="0">
                <a:solidFill>
                  <a:srgbClr val="2E90A4"/>
                </a:solidFill>
                <a:ea typeface="ＭＳ Ｐゴシック"/>
              </a:rPr>
              <a:t>space industry</a:t>
            </a: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Restrictions on exports of </a:t>
            </a:r>
            <a:r>
              <a:rPr lang="en-GB" sz="2100" b="1" spc="-1" dirty="0">
                <a:solidFill>
                  <a:srgbClr val="2E90A4"/>
                </a:solidFill>
                <a:ea typeface="ＭＳ Ｐゴシック"/>
              </a:rPr>
              <a:t>dual-use goods </a:t>
            </a: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and technology and on the provision of related services;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Restrictions on exports of certain goods and technology which might contribute to Russia’s technological enhancement of its </a:t>
            </a:r>
            <a:r>
              <a:rPr lang="en-GB" sz="2100" b="1" spc="-1" dirty="0">
                <a:solidFill>
                  <a:srgbClr val="2E90A4"/>
                </a:solidFill>
                <a:ea typeface="ＭＳ Ｐゴシック"/>
              </a:rPr>
              <a:t>defence and security sector</a:t>
            </a: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, such as semiconductors or cutting-edge technologies;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Stop of benefit from visa facilitation provisions, for diplomats, other Russian officials, and business people;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GB" sz="1999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4B3636C-550D-DE43-9EAC-1A8B10BC3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294" y="1344707"/>
            <a:ext cx="11724090" cy="478905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Prohibition to provide </a:t>
            </a:r>
            <a:r>
              <a:rPr lang="en-GB" sz="2100" b="1" spc="-1" dirty="0">
                <a:solidFill>
                  <a:srgbClr val="2E90A4"/>
                </a:solidFill>
                <a:ea typeface="ＭＳ Ｐゴシック"/>
              </a:rPr>
              <a:t>SWIFT</a:t>
            </a: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 services to several banks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Prohibition to invest, participate or otherwise contribute to </a:t>
            </a:r>
            <a:r>
              <a:rPr lang="en-GB" sz="2100" b="1" spc="-1" dirty="0">
                <a:solidFill>
                  <a:srgbClr val="2E90A4"/>
                </a:solidFill>
                <a:ea typeface="ＭＳ Ｐゴシック"/>
              </a:rPr>
              <a:t>projects co-financed</a:t>
            </a: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 by the Russian Direct Investment Fund;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Prohibition to sell, supply, transfer or export </a:t>
            </a:r>
            <a:r>
              <a:rPr lang="en-GB" sz="2100" b="1" spc="-1" dirty="0">
                <a:solidFill>
                  <a:srgbClr val="2E90A4"/>
                </a:solidFill>
                <a:ea typeface="ＭＳ Ｐゴシック"/>
              </a:rPr>
              <a:t>euro</a:t>
            </a: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 denominated banknotes to Russia or to any person/entity in Russia.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Prohibition to </a:t>
            </a:r>
            <a:r>
              <a:rPr lang="en-GB" sz="2100" b="1" spc="-1" dirty="0">
                <a:solidFill>
                  <a:srgbClr val="2E90A4"/>
                </a:solidFill>
                <a:ea typeface="ＭＳ Ｐゴシック"/>
              </a:rPr>
              <a:t>broadcast</a:t>
            </a: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 or to enable, facilitate or otherwise contribute to broadcast, any content by the several media channels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Suspension of any </a:t>
            </a:r>
            <a:r>
              <a:rPr lang="en-GB" sz="2100" b="1" spc="-1" dirty="0">
                <a:solidFill>
                  <a:srgbClr val="2E90A4"/>
                </a:solidFill>
                <a:ea typeface="ＭＳ Ｐゴシック"/>
              </a:rPr>
              <a:t>broadcasting licence</a:t>
            </a: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 or authorisation, transmission and distribution arrangement with the listed entities.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Restrictions on exports of </a:t>
            </a:r>
            <a:r>
              <a:rPr lang="en-GB" sz="2100" b="1" spc="-1" dirty="0">
                <a:solidFill>
                  <a:srgbClr val="2E90A4"/>
                </a:solidFill>
                <a:ea typeface="ＭＳ Ｐゴシック"/>
              </a:rPr>
              <a:t>maritime</a:t>
            </a: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 </a:t>
            </a:r>
            <a:r>
              <a:rPr lang="en-GB" sz="2100" b="1" spc="-1" dirty="0">
                <a:solidFill>
                  <a:srgbClr val="2E90A4"/>
                </a:solidFill>
                <a:ea typeface="ＭＳ Ｐゴシック"/>
              </a:rPr>
              <a:t>navigation</a:t>
            </a: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 goods and technology and on the provision of related services;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Prohibition of transactions related to the management of reserves as well as of assets of the Central </a:t>
            </a:r>
            <a:r>
              <a:rPr lang="en-GB" sz="2100" b="1" spc="-1" dirty="0">
                <a:solidFill>
                  <a:srgbClr val="2E90A4"/>
                </a:solidFill>
                <a:ea typeface="ＭＳ Ｐゴシック"/>
              </a:rPr>
              <a:t>Bank of Russia.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100" spc="-1" dirty="0">
                <a:solidFill>
                  <a:srgbClr val="2E90A4"/>
                </a:solidFill>
                <a:ea typeface="ＭＳ Ｐゴシック"/>
              </a:rPr>
              <a:t>Individual sanctions (assets freezing, travel ban)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GB" sz="2100" spc="-1" dirty="0">
              <a:solidFill>
                <a:srgbClr val="2E90A4"/>
              </a:solidFill>
              <a:ea typeface="ＭＳ Ｐゴシック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GB" sz="2199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199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4B3636C-550D-DE43-9EAC-1A8B10BC3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365" y="1586753"/>
            <a:ext cx="11499258" cy="43528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400" spc="-1" dirty="0">
                <a:solidFill>
                  <a:srgbClr val="2E90A4"/>
                </a:solidFill>
                <a:ea typeface="ＭＳ Ｐゴシック"/>
              </a:rPr>
              <a:t>Prohibition of all </a:t>
            </a:r>
            <a:r>
              <a:rPr lang="en-GB" sz="2400" b="1" spc="-1" dirty="0">
                <a:solidFill>
                  <a:srgbClr val="2E90A4"/>
                </a:solidFill>
                <a:ea typeface="ＭＳ Ｐゴシック"/>
              </a:rPr>
              <a:t>transactions</a:t>
            </a:r>
            <a:r>
              <a:rPr lang="en-GB" sz="2400" spc="-1" dirty="0">
                <a:solidFill>
                  <a:srgbClr val="2E90A4"/>
                </a:solidFill>
                <a:ea typeface="ＭＳ Ｐゴシック"/>
              </a:rPr>
              <a:t> with certain state-owned companies which are already subject to refinancing restrictions.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400" spc="-1" dirty="0">
                <a:solidFill>
                  <a:srgbClr val="2E90A4"/>
                </a:solidFill>
                <a:ea typeface="ＭＳ Ｐゴシック"/>
              </a:rPr>
              <a:t>Prohibition of the provision of </a:t>
            </a:r>
            <a:r>
              <a:rPr lang="en-GB" sz="2400" b="1" spc="-1" dirty="0">
                <a:solidFill>
                  <a:srgbClr val="2E90A4"/>
                </a:solidFill>
                <a:ea typeface="ＭＳ Ｐゴシック"/>
              </a:rPr>
              <a:t>any credit rating services</a:t>
            </a:r>
            <a:r>
              <a:rPr lang="en-GB" sz="2400" spc="-1" dirty="0">
                <a:solidFill>
                  <a:srgbClr val="2E90A4"/>
                </a:solidFill>
                <a:ea typeface="ＭＳ Ｐゴシック"/>
              </a:rPr>
              <a:t>, as well as access to any subscription services in relation to credit rating activities, to any Russian person or entity.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400" spc="-1" dirty="0">
                <a:solidFill>
                  <a:srgbClr val="2E90A4"/>
                </a:solidFill>
                <a:ea typeface="ＭＳ Ｐゴシック"/>
              </a:rPr>
              <a:t>Prohibition of new investments in the Russian </a:t>
            </a:r>
            <a:r>
              <a:rPr lang="en-GB" sz="2400" b="1" spc="-1" dirty="0">
                <a:solidFill>
                  <a:srgbClr val="2E90A4"/>
                </a:solidFill>
                <a:ea typeface="ＭＳ Ｐゴシック"/>
              </a:rPr>
              <a:t>energy</a:t>
            </a:r>
            <a:r>
              <a:rPr lang="en-GB" sz="2400" spc="-1" dirty="0">
                <a:solidFill>
                  <a:srgbClr val="2E90A4"/>
                </a:solidFill>
                <a:ea typeface="ＭＳ Ｐゴシック"/>
              </a:rPr>
              <a:t> sector;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400" spc="-1" dirty="0">
                <a:solidFill>
                  <a:srgbClr val="2E90A4"/>
                </a:solidFill>
                <a:ea typeface="ＭＳ Ｐゴシック"/>
              </a:rPr>
              <a:t>Introduction of a comprehensive export restriction on equipment, technology and services for the energy industry in Russia, with the exception of nuclear industry and the downstream sector of energy transport.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400" spc="-1" dirty="0">
                <a:solidFill>
                  <a:srgbClr val="2E90A4"/>
                </a:solidFill>
                <a:ea typeface="ＭＳ Ｐゴシック"/>
              </a:rPr>
              <a:t>Further trade restrictions concerning </a:t>
            </a:r>
            <a:r>
              <a:rPr lang="en-GB" sz="2400" b="1" spc="-1" dirty="0">
                <a:solidFill>
                  <a:srgbClr val="2E90A4"/>
                </a:solidFill>
                <a:ea typeface="ＭＳ Ｐゴシック"/>
              </a:rPr>
              <a:t>iron and steel</a:t>
            </a:r>
            <a:r>
              <a:rPr lang="en-GB" sz="2400" spc="-1" dirty="0">
                <a:solidFill>
                  <a:srgbClr val="2E90A4"/>
                </a:solidFill>
                <a:ea typeface="ＭＳ Ｐゴシック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GB" sz="2400" spc="-1" dirty="0">
                <a:solidFill>
                  <a:srgbClr val="2E90A4"/>
                </a:solidFill>
                <a:ea typeface="ＭＳ Ｐゴシック"/>
              </a:rPr>
              <a:t>Trade restrictions on certain </a:t>
            </a:r>
            <a:r>
              <a:rPr lang="en-GB" sz="2400" b="1" spc="-1" dirty="0">
                <a:solidFill>
                  <a:srgbClr val="2E90A4"/>
                </a:solidFill>
                <a:ea typeface="ＭＳ Ｐゴシック"/>
              </a:rPr>
              <a:t>luxury goods</a:t>
            </a:r>
            <a:r>
              <a:rPr lang="en-GB" sz="2400" spc="-1" dirty="0">
                <a:solidFill>
                  <a:srgbClr val="2E90A4"/>
                </a:solidFill>
                <a:ea typeface="ＭＳ Ｐゴシック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3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9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4B3636C-550D-DE43-9EAC-1A8B10BC3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5514" y="1828800"/>
            <a:ext cx="10071038" cy="3811509"/>
          </a:xfrm>
        </p:spPr>
        <p:txBody>
          <a:bodyPr>
            <a:noAutofit/>
          </a:bodyPr>
          <a:lstStyle/>
          <a:p>
            <a:pPr marL="457135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i="1" spc="-1" dirty="0">
                <a:solidFill>
                  <a:srgbClr val="2E90A4"/>
                </a:solidFill>
                <a:ea typeface="ＭＳ Ｐゴシック"/>
              </a:rPr>
              <a:t>“The EU in collaboration with the G7 countries and other like-minded partners stops treating Russia as Most-Favoured-Nation withing the WTO framework</a:t>
            </a:r>
            <a:r>
              <a:rPr lang="en-GB" spc="-1" dirty="0">
                <a:solidFill>
                  <a:srgbClr val="2E90A4"/>
                </a:solidFill>
                <a:ea typeface="ＭＳ Ｐゴシック"/>
              </a:rPr>
              <a:t>”</a:t>
            </a:r>
          </a:p>
          <a:p>
            <a:pPr marL="457135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pc="-1" dirty="0">
                <a:solidFill>
                  <a:srgbClr val="2E90A4"/>
                </a:solidFill>
                <a:ea typeface="ＭＳ Ｐゴシック"/>
              </a:rPr>
              <a:t>Several</a:t>
            </a:r>
            <a:endParaRPr lang="en-GB" spc="-1" dirty="0">
              <a:solidFill>
                <a:srgbClr val="2E90A4"/>
              </a:solidFill>
              <a:ea typeface="ＭＳ Ｐゴシック"/>
            </a:endParaRPr>
          </a:p>
          <a:p>
            <a:pPr marL="457135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pc="-1" dirty="0">
              <a:solidFill>
                <a:srgbClr val="2E90A4"/>
              </a:solidFill>
              <a:ea typeface="ＭＳ Ｐゴシック"/>
            </a:endParaRPr>
          </a:p>
          <a:p>
            <a:pPr marL="457135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-1" dirty="0">
                <a:solidFill>
                  <a:srgbClr val="2E90A4"/>
                </a:solidFill>
                <a:ea typeface="ＭＳ Ｐゴシック"/>
              </a:rPr>
              <a:t>“</a:t>
            </a:r>
            <a:r>
              <a:rPr lang="en-GB" i="1" spc="-1" dirty="0">
                <a:solidFill>
                  <a:srgbClr val="2E90A4"/>
                </a:solidFill>
                <a:ea typeface="ＭＳ Ｐゴシック"/>
              </a:rPr>
              <a:t>The EU will deny Russian products and services the status of MFN in EU markets </a:t>
            </a:r>
            <a:r>
              <a:rPr lang="en-GB" spc="-1" dirty="0">
                <a:solidFill>
                  <a:srgbClr val="2E90A4"/>
                </a:solidFill>
                <a:ea typeface="ＭＳ Ｐゴシック"/>
              </a:rPr>
              <a:t>[…]</a:t>
            </a:r>
          </a:p>
          <a:p>
            <a:pPr marL="457135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i="1" spc="-1" dirty="0">
                <a:solidFill>
                  <a:srgbClr val="2E90A4"/>
                </a:solidFill>
                <a:ea typeface="ＭＳ Ｐゴシック"/>
              </a:rPr>
              <a:t>These measures are fully justified under WTO law</a:t>
            </a:r>
            <a:r>
              <a:rPr lang="en-GB" spc="-1" dirty="0">
                <a:solidFill>
                  <a:srgbClr val="2E90A4"/>
                </a:solidFill>
                <a:ea typeface="ＭＳ Ｐゴシック"/>
              </a:rPr>
              <a:t>”</a:t>
            </a:r>
          </a:p>
          <a:p>
            <a:pPr marL="457135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pc="-1" dirty="0">
              <a:solidFill>
                <a:srgbClr val="2E90A4"/>
              </a:solidFill>
              <a:ea typeface="ＭＳ Ｐゴシック"/>
            </a:endParaRPr>
          </a:p>
          <a:p>
            <a:pPr marL="457135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-1" dirty="0">
                <a:solidFill>
                  <a:srgbClr val="2E90A4"/>
                </a:solidFill>
                <a:ea typeface="ＭＳ Ｐゴシック"/>
              </a:rPr>
              <a:t>Activation of GATT </a:t>
            </a:r>
            <a:r>
              <a:rPr lang="en-GB" b="1" spc="-1" dirty="0">
                <a:solidFill>
                  <a:srgbClr val="2E90A4"/>
                </a:solidFill>
                <a:ea typeface="ＭＳ Ｐゴシック"/>
              </a:rPr>
              <a:t>Article XXI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FF8BD36-792B-3F4F-9578-8F97A1D5497C}"/>
              </a:ext>
            </a:extLst>
          </p:cNvPr>
          <p:cNvSpPr/>
          <p:nvPr/>
        </p:nvSpPr>
        <p:spPr>
          <a:xfrm>
            <a:off x="3757752" y="2"/>
            <a:ext cx="6910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prstClr val="white"/>
                </a:solidFill>
                <a:latin typeface="Calibri" panose="020F0502020204030204"/>
              </a:rPr>
              <a:t>Suspension of the WTO Most-favoured-Nation clause</a:t>
            </a:r>
          </a:p>
        </p:txBody>
      </p:sp>
    </p:spTree>
    <p:extLst>
      <p:ext uri="{BB962C8B-B14F-4D97-AF65-F5344CB8AC3E}">
        <p14:creationId xmlns:p14="http://schemas.microsoft.com/office/powerpoint/2010/main" val="198032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AF9A-B52F-B24C-BF6C-BBBEBD04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E" dirty="0"/>
              <a:t>Not only sanctions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76FC6-6092-EC4E-8385-E1F9C56F94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497" y="1376127"/>
            <a:ext cx="11633704" cy="4373491"/>
          </a:xfrm>
        </p:spPr>
        <p:txBody>
          <a:bodyPr/>
          <a:lstStyle/>
          <a:p>
            <a:pPr marL="0" indent="0">
              <a:buNone/>
            </a:pPr>
            <a:r>
              <a:rPr lang="en-IE" sz="2500" b="1" spc="-1" dirty="0">
                <a:solidFill>
                  <a:srgbClr val="2E90A4"/>
                </a:solidFill>
                <a:ea typeface="ＭＳ Ｐゴシック"/>
              </a:rPr>
              <a:t>If Russia and (Belarus) are the most sanctioned country in the EU history, the EU has also adopted :</a:t>
            </a:r>
          </a:p>
          <a:p>
            <a:pPr>
              <a:buFontTx/>
              <a:buChar char="-"/>
            </a:pPr>
            <a:r>
              <a:rPr lang="en-GB" sz="2500" b="1" spc="-1" dirty="0">
                <a:solidFill>
                  <a:srgbClr val="2E90A4"/>
                </a:solidFill>
                <a:ea typeface="ＭＳ Ｐゴシック"/>
              </a:rPr>
              <a:t>Humanitarian</a:t>
            </a:r>
            <a:r>
              <a:rPr lang="en-GB" sz="2500" spc="-1" dirty="0">
                <a:solidFill>
                  <a:srgbClr val="2E90A4"/>
                </a:solidFill>
                <a:ea typeface="ＭＳ Ｐゴシック"/>
              </a:rPr>
              <a:t> aid up to  €143 million.</a:t>
            </a:r>
          </a:p>
          <a:p>
            <a:pPr>
              <a:buFontTx/>
              <a:buChar char="-"/>
            </a:pPr>
            <a:r>
              <a:rPr lang="en-GB" sz="2500" spc="-1" dirty="0">
                <a:solidFill>
                  <a:srgbClr val="2E90A4"/>
                </a:solidFill>
                <a:ea typeface="ＭＳ Ｐゴシック"/>
              </a:rPr>
              <a:t>Stand up of Ukraine €9.1 billion  for  people fleeing the invasion, inside Ukraine and abroad</a:t>
            </a:r>
          </a:p>
          <a:p>
            <a:pPr>
              <a:buFontTx/>
              <a:buChar char="-"/>
            </a:pPr>
            <a:r>
              <a:rPr lang="en-GB" sz="2500" spc="-1" dirty="0">
                <a:solidFill>
                  <a:srgbClr val="2E90A4"/>
                </a:solidFill>
                <a:ea typeface="ＭＳ Ｐゴシック"/>
              </a:rPr>
              <a:t> Most of </a:t>
            </a:r>
            <a:r>
              <a:rPr lang="en-GB" sz="2500" b="1" spc="-1" dirty="0">
                <a:solidFill>
                  <a:srgbClr val="2E90A4"/>
                </a:solidFill>
                <a:ea typeface="ＭＳ Ｐゴシック"/>
              </a:rPr>
              <a:t>telecom</a:t>
            </a:r>
            <a:r>
              <a:rPr lang="en-GB" sz="2500" spc="-1" dirty="0">
                <a:solidFill>
                  <a:srgbClr val="2E90A4"/>
                </a:solidFill>
                <a:ea typeface="ＭＳ Ｐゴシック"/>
              </a:rPr>
              <a:t> operators based in the EU and in Ukraine are offering a secure and stabilise affordable or free roaming and international calls between the EU and Ukraine.</a:t>
            </a:r>
          </a:p>
          <a:p>
            <a:pPr>
              <a:buFontTx/>
              <a:buChar char="-"/>
            </a:pPr>
            <a:r>
              <a:rPr lang="en-GB" sz="2500" spc="-1" dirty="0">
                <a:solidFill>
                  <a:srgbClr val="2E90A4"/>
                </a:solidFill>
                <a:ea typeface="ＭＳ Ｐゴシック"/>
              </a:rPr>
              <a:t>600 millions for </a:t>
            </a:r>
            <a:r>
              <a:rPr lang="en-GB" sz="2500" b="1" spc="-1" dirty="0">
                <a:solidFill>
                  <a:srgbClr val="2E90A4"/>
                </a:solidFill>
                <a:ea typeface="ＭＳ Ｐゴシック"/>
              </a:rPr>
              <a:t>Macro Financial Assistance </a:t>
            </a:r>
            <a:r>
              <a:rPr lang="en-GB" sz="2500" spc="-1" dirty="0">
                <a:solidFill>
                  <a:srgbClr val="2E90A4"/>
                </a:solidFill>
                <a:ea typeface="ＭＳ Ｐゴシック"/>
              </a:rPr>
              <a:t>to Ukraine</a:t>
            </a:r>
          </a:p>
          <a:p>
            <a:pPr>
              <a:buFontTx/>
              <a:buChar char="-"/>
            </a:pPr>
            <a:r>
              <a:rPr lang="en-GB" sz="2500" spc="-1" dirty="0">
                <a:solidFill>
                  <a:srgbClr val="2E90A4"/>
                </a:solidFill>
                <a:ea typeface="ＭＳ Ｐゴシック"/>
              </a:rPr>
              <a:t>One billion of </a:t>
            </a:r>
            <a:r>
              <a:rPr lang="en-GB" sz="2500" b="1" spc="-1" dirty="0">
                <a:solidFill>
                  <a:srgbClr val="2E90A4"/>
                </a:solidFill>
                <a:ea typeface="ＭＳ Ｐゴシック"/>
              </a:rPr>
              <a:t>military equipment and platforms </a:t>
            </a:r>
            <a:r>
              <a:rPr lang="en-GB" sz="2500" spc="-1" dirty="0">
                <a:solidFill>
                  <a:srgbClr val="2E90A4"/>
                </a:solidFill>
                <a:ea typeface="ＭＳ Ｐゴシック"/>
              </a:rPr>
              <a:t>designed to deliver lethal force, including fuel, protective equipment and emergency medical items </a:t>
            </a:r>
          </a:p>
          <a:p>
            <a:pPr>
              <a:buFontTx/>
              <a:buChar char="-"/>
            </a:pPr>
            <a:endParaRPr lang="en-IE" sz="2500" spc="-1" dirty="0">
              <a:solidFill>
                <a:srgbClr val="2E90A4"/>
              </a:solidFill>
              <a:ea typeface="ＭＳ Ｐゴシック"/>
            </a:endParaRPr>
          </a:p>
          <a:p>
            <a:endParaRPr lang="en-IE" sz="2500" dirty="0"/>
          </a:p>
        </p:txBody>
      </p:sp>
    </p:spTree>
    <p:extLst>
      <p:ext uri="{BB962C8B-B14F-4D97-AF65-F5344CB8AC3E}">
        <p14:creationId xmlns:p14="http://schemas.microsoft.com/office/powerpoint/2010/main" val="265178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4B945D4D-44C8-44AA-9BFA-DDEF7A3F574A}" vid="{C38EDE59-262E-4A20-933D-B64645B66E2D}"/>
    </a:ext>
  </a:extLst>
</a:theme>
</file>

<file path=ppt/theme/theme2.xml><?xml version="1.0" encoding="utf-8"?>
<a:theme xmlns:a="http://schemas.openxmlformats.org/drawingml/2006/main" name="Body - 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</TotalTime>
  <Words>1232</Words>
  <Application>Microsoft Macintosh PowerPoint</Application>
  <PresentationFormat>Widescreen</PresentationFormat>
  <Paragraphs>96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Meiryo UI</vt:lpstr>
      <vt:lpstr>Arial</vt:lpstr>
      <vt:lpstr>Calibri</vt:lpstr>
      <vt:lpstr>Wingdings</vt:lpstr>
      <vt:lpstr>Thème1</vt:lpstr>
      <vt:lpstr>Body - Yellow</vt:lpstr>
      <vt:lpstr>Sanctions on Russia: a review and analysis of their impact</vt:lpstr>
      <vt:lpstr>PowerPoint Presentation</vt:lpstr>
      <vt:lpstr>EU sanctions : main elements</vt:lpstr>
      <vt:lpstr>Decision making process is articulated between EU Institutions and its Member States </vt:lpstr>
      <vt:lpstr>PowerPoint Presentation</vt:lpstr>
      <vt:lpstr>PowerPoint Presentation</vt:lpstr>
      <vt:lpstr>PowerPoint Presentation</vt:lpstr>
      <vt:lpstr>PowerPoint Presentation</vt:lpstr>
      <vt:lpstr>Not only sanctions </vt:lpstr>
      <vt:lpstr>As well as its Member States </vt:lpstr>
      <vt:lpstr>PowerPoint Presentation</vt:lpstr>
      <vt:lpstr>EU sanctions : a restrictive and broader scope</vt:lpstr>
      <vt:lpstr>EU sanctions scope</vt:lpstr>
      <vt:lpstr>Russian Sanctions objectives  ? </vt:lpstr>
      <vt:lpstr>Does the EU declare war to Russian Federation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Strategic Trade Control Regimes</dc:title>
  <dc:creator>Quentin MICHEL</dc:creator>
  <cp:lastModifiedBy>Quentin MICHEL</cp:lastModifiedBy>
  <cp:revision>14</cp:revision>
  <dcterms:created xsi:type="dcterms:W3CDTF">2022-04-25T13:14:44Z</dcterms:created>
  <dcterms:modified xsi:type="dcterms:W3CDTF">2022-05-02T11:57:31Z</dcterms:modified>
</cp:coreProperties>
</file>